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Ebd4rYWlwm+Seq7UjMryxZ66X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/>
        </p:nvSpPr>
        <p:spPr>
          <a:xfrm>
            <a:off x="289584" y="2892785"/>
            <a:ext cx="40248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A504"/>
              </a:buClr>
              <a:buSzPts val="3200"/>
              <a:buFont typeface="Impact"/>
              <a:buNone/>
            </a:pPr>
            <a:r>
              <a:rPr lang="en-US" sz="3200" b="1" i="0" u="none" strike="noStrike" cap="none" dirty="0">
                <a:solidFill>
                  <a:srgbClr val="DEA504"/>
                </a:solidFill>
                <a:latin typeface="+mj-lt"/>
                <a:ea typeface="Impact"/>
                <a:cs typeface="Impact"/>
                <a:sym typeface="Impact"/>
              </a:rPr>
              <a:t>CDC HỒ CHÍ MINH</a:t>
            </a:r>
            <a:endParaRPr sz="3200" b="1" i="0" u="none" strike="noStrike" cap="none" dirty="0">
              <a:solidFill>
                <a:srgbClr val="DEA504"/>
              </a:solidFill>
              <a:latin typeface="+mj-lt"/>
              <a:ea typeface="Impact"/>
              <a:cs typeface="Impact"/>
              <a:sym typeface="Impact"/>
            </a:endParaRPr>
          </a:p>
        </p:txBody>
      </p:sp>
      <p:grpSp>
        <p:nvGrpSpPr>
          <p:cNvPr id="30" name="Google Shape;30;p16"/>
          <p:cNvGrpSpPr/>
          <p:nvPr/>
        </p:nvGrpSpPr>
        <p:grpSpPr>
          <a:xfrm>
            <a:off x="673101" y="3424238"/>
            <a:ext cx="11010901" cy="119062"/>
            <a:chOff x="288" y="1248"/>
            <a:chExt cx="5229" cy="96"/>
          </a:xfrm>
        </p:grpSpPr>
        <p:grpSp>
          <p:nvGrpSpPr>
            <p:cNvPr id="31" name="Google Shape;31;p16"/>
            <p:cNvGrpSpPr/>
            <p:nvPr/>
          </p:nvGrpSpPr>
          <p:grpSpPr>
            <a:xfrm>
              <a:off x="288" y="1248"/>
              <a:ext cx="5229" cy="96"/>
              <a:chOff x="192" y="498"/>
              <a:chExt cx="5376" cy="78"/>
            </a:xfrm>
          </p:grpSpPr>
          <p:sp>
            <p:nvSpPr>
              <p:cNvPr id="32" name="Google Shape;32;p16"/>
              <p:cNvSpPr/>
              <p:nvPr/>
            </p:nvSpPr>
            <p:spPr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" name="Google Shape;33;p16"/>
              <p:cNvCxnSpPr/>
              <p:nvPr/>
            </p:nvCxnSpPr>
            <p:spPr>
              <a:xfrm>
                <a:off x="192" y="576"/>
                <a:ext cx="537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34" name="Google Shape;34;p16" descr="Untitled-4 copy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46" y="1254"/>
              <a:ext cx="71" cy="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9550401" y="6400801"/>
            <a:ext cx="119168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10871200" y="6400800"/>
            <a:ext cx="11176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6807200" y="6400800"/>
            <a:ext cx="25400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ctrTitle"/>
          </p:nvPr>
        </p:nvSpPr>
        <p:spPr>
          <a:xfrm>
            <a:off x="1210736" y="3609081"/>
            <a:ext cx="987797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rgbClr val="2F2A6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ubTitle" idx="1"/>
          </p:nvPr>
        </p:nvSpPr>
        <p:spPr>
          <a:xfrm>
            <a:off x="1210735" y="4894353"/>
            <a:ext cx="98779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  <a:defRPr b="1">
                <a:solidFill>
                  <a:srgbClr val="2F2A6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035" y="1507300"/>
            <a:ext cx="1357333" cy="1357334"/>
          </a:xfrm>
          <a:prstGeom prst="ellipse">
            <a:avLst/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06400" y="152401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11277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7620000" y="64833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0566400" y="6477000"/>
            <a:ext cx="11176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978400" y="6477000"/>
            <a:ext cx="25400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9"/>
          <p:cNvGrpSpPr/>
          <p:nvPr/>
        </p:nvGrpSpPr>
        <p:grpSpPr>
          <a:xfrm>
            <a:off x="1" y="3124200"/>
            <a:ext cx="1622847" cy="804864"/>
            <a:chOff x="0" y="2343311"/>
            <a:chExt cx="1217065" cy="603796"/>
          </a:xfrm>
        </p:grpSpPr>
        <p:sp>
          <p:nvSpPr>
            <p:cNvPr id="61" name="Google Shape;61;p19"/>
            <p:cNvSpPr/>
            <p:nvPr/>
          </p:nvSpPr>
          <p:spPr>
            <a:xfrm>
              <a:off x="787163" y="2346884"/>
              <a:ext cx="429903" cy="60022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285808" y="2346884"/>
              <a:ext cx="429903" cy="60022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 rot="5400000">
              <a:off x="-192933" y="2536244"/>
              <a:ext cx="600223" cy="21435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19"/>
          <p:cNvGrpSpPr/>
          <p:nvPr/>
        </p:nvGrpSpPr>
        <p:grpSpPr>
          <a:xfrm>
            <a:off x="1" y="5408614"/>
            <a:ext cx="12192000" cy="1463675"/>
            <a:chOff x="0" y="4056912"/>
            <a:chExt cx="9144000" cy="1096862"/>
          </a:xfrm>
        </p:grpSpPr>
        <p:sp>
          <p:nvSpPr>
            <p:cNvPr id="65" name="Google Shape;65;p19"/>
            <p:cNvSpPr/>
            <p:nvPr/>
          </p:nvSpPr>
          <p:spPr>
            <a:xfrm rot="5400000">
              <a:off x="4119931" y="118997"/>
              <a:ext cx="904138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 extrusionOk="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9"/>
            <p:cNvSpPr/>
            <p:nvPr/>
          </p:nvSpPr>
          <p:spPr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 extrusionOk="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1828801" y="1932519"/>
            <a:ext cx="9144000" cy="210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828801" y="4084265"/>
            <a:ext cx="9144000" cy="9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SzPts val="2100"/>
              <a:buFont typeface="Arial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978400" y="6477000"/>
            <a:ext cx="25400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7620000" y="64833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10566400" y="6477000"/>
            <a:ext cx="11176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16933" y="342900"/>
            <a:ext cx="8043333" cy="679450"/>
          </a:xfrm>
          <a:custGeom>
            <a:avLst/>
            <a:gdLst/>
            <a:ahLst/>
            <a:cxnLst/>
            <a:rect l="l" t="t" r="r" b="b"/>
            <a:pathLst>
              <a:path w="3800" h="428" extrusionOk="0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7620000" y="64833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0566400" y="6477000"/>
            <a:ext cx="11176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4978400" y="6477000"/>
            <a:ext cx="25400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11277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5" name="Google Shape;15;p15"/>
          <p:cNvGrpSpPr/>
          <p:nvPr/>
        </p:nvGrpSpPr>
        <p:grpSpPr>
          <a:xfrm>
            <a:off x="406400" y="800101"/>
            <a:ext cx="11169651" cy="131763"/>
            <a:chOff x="192" y="498"/>
            <a:chExt cx="5376" cy="78"/>
          </a:xfrm>
        </p:grpSpPr>
        <p:grpSp>
          <p:nvGrpSpPr>
            <p:cNvPr id="16" name="Google Shape;16;p15"/>
            <p:cNvGrpSpPr/>
            <p:nvPr/>
          </p:nvGrpSpPr>
          <p:grpSpPr>
            <a:xfrm>
              <a:off x="192" y="498"/>
              <a:ext cx="5376" cy="78"/>
              <a:chOff x="192" y="498"/>
              <a:chExt cx="5376" cy="78"/>
            </a:xfrm>
          </p:grpSpPr>
          <p:sp>
            <p:nvSpPr>
              <p:cNvPr id="17" name="Google Shape;17;p15"/>
              <p:cNvSpPr/>
              <p:nvPr/>
            </p:nvSpPr>
            <p:spPr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" name="Google Shape;18;p15"/>
              <p:cNvCxnSpPr/>
              <p:nvPr/>
            </p:nvCxnSpPr>
            <p:spPr>
              <a:xfrm>
                <a:off x="192" y="576"/>
                <a:ext cx="537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19" name="Google Shape;19;p15" descr="Untitled-4 cop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0" y="504"/>
              <a:ext cx="72" cy="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15"/>
          <p:cNvSpPr/>
          <p:nvPr/>
        </p:nvSpPr>
        <p:spPr>
          <a:xfrm>
            <a:off x="10350500" y="463550"/>
            <a:ext cx="601133" cy="44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10972800" y="0"/>
            <a:ext cx="601133" cy="44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 descr="01"/>
          <p:cNvSpPr/>
          <p:nvPr/>
        </p:nvSpPr>
        <p:spPr>
          <a:xfrm>
            <a:off x="10350500" y="0"/>
            <a:ext cx="601133" cy="444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" descr="02"/>
          <p:cNvSpPr/>
          <p:nvPr/>
        </p:nvSpPr>
        <p:spPr>
          <a:xfrm>
            <a:off x="9108018" y="463550"/>
            <a:ext cx="601133" cy="444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 descr="03"/>
          <p:cNvSpPr/>
          <p:nvPr/>
        </p:nvSpPr>
        <p:spPr>
          <a:xfrm>
            <a:off x="9730318" y="463550"/>
            <a:ext cx="601133" cy="444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 descr="04"/>
          <p:cNvSpPr/>
          <p:nvPr/>
        </p:nvSpPr>
        <p:spPr>
          <a:xfrm>
            <a:off x="10972800" y="463550"/>
            <a:ext cx="601133" cy="444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06400" y="152401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/>
          <p:nvPr/>
        </p:nvSpPr>
        <p:spPr>
          <a:xfrm>
            <a:off x="10500511" y="6627168"/>
            <a:ext cx="169148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http://dichvudanhvanban.com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-16933" y="342900"/>
            <a:ext cx="8043333" cy="679450"/>
          </a:xfrm>
          <a:custGeom>
            <a:avLst/>
            <a:gdLst/>
            <a:ahLst/>
            <a:cxnLst/>
            <a:rect l="l" t="t" r="r" b="b"/>
            <a:pathLst>
              <a:path w="3800" h="428" extrusionOk="0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7620000" y="6483351"/>
            <a:ext cx="2844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10566400" y="6477000"/>
            <a:ext cx="11176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4978400" y="6477000"/>
            <a:ext cx="25400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11277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7" name="Google Shape;47;p17"/>
          <p:cNvGrpSpPr/>
          <p:nvPr/>
        </p:nvGrpSpPr>
        <p:grpSpPr>
          <a:xfrm>
            <a:off x="406400" y="800101"/>
            <a:ext cx="11169651" cy="131763"/>
            <a:chOff x="192" y="498"/>
            <a:chExt cx="5376" cy="78"/>
          </a:xfrm>
        </p:grpSpPr>
        <p:grpSp>
          <p:nvGrpSpPr>
            <p:cNvPr id="48" name="Google Shape;48;p17"/>
            <p:cNvGrpSpPr/>
            <p:nvPr/>
          </p:nvGrpSpPr>
          <p:grpSpPr>
            <a:xfrm>
              <a:off x="192" y="498"/>
              <a:ext cx="5376" cy="78"/>
              <a:chOff x="192" y="498"/>
              <a:chExt cx="5376" cy="78"/>
            </a:xfrm>
          </p:grpSpPr>
          <p:sp>
            <p:nvSpPr>
              <p:cNvPr id="49" name="Google Shape;49;p17"/>
              <p:cNvSpPr/>
              <p:nvPr/>
            </p:nvSpPr>
            <p:spPr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" name="Google Shape;50;p17"/>
              <p:cNvCxnSpPr/>
              <p:nvPr/>
            </p:nvCxnSpPr>
            <p:spPr>
              <a:xfrm>
                <a:off x="192" y="576"/>
                <a:ext cx="537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51" name="Google Shape;51;p17" descr="Untitled-4 copy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0" y="504"/>
              <a:ext cx="72" cy="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406400" y="152401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3800741" y="1557338"/>
            <a:ext cx="7104062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1B3A7E"/>
                </a:solidFill>
              </a:rPr>
              <a:t>QUẢN LÝ ĐỐI TƯỢNG &amp;</a:t>
            </a:r>
            <a:br>
              <a:rPr lang="en-US" sz="4000" dirty="0">
                <a:solidFill>
                  <a:srgbClr val="1B3A7E"/>
                </a:solidFill>
              </a:rPr>
            </a:br>
            <a:r>
              <a:rPr lang="en-US" sz="4000" dirty="0">
                <a:solidFill>
                  <a:srgbClr val="1B3A7E"/>
                </a:solidFill>
              </a:rPr>
              <a:t>KẾT QUẢ TIÊM CHỦNG VX COVID-19</a:t>
            </a:r>
            <a:endParaRPr sz="4000" dirty="0">
              <a:solidFill>
                <a:srgbClr val="1B3A7E"/>
              </a:solidFill>
            </a:endParaRPr>
          </a:p>
        </p:txBody>
      </p:sp>
      <p:sp>
        <p:nvSpPr>
          <p:cNvPr id="77" name="Google Shape;77;p1"/>
          <p:cNvSpPr txBox="1">
            <a:spLocks noGrp="1"/>
          </p:cNvSpPr>
          <p:nvPr>
            <p:ph type="subTitle" idx="1"/>
          </p:nvPr>
        </p:nvSpPr>
        <p:spPr>
          <a:xfrm>
            <a:off x="1287198" y="4843463"/>
            <a:ext cx="961760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 err="1">
                <a:solidFill>
                  <a:srgbClr val="6D1D6B"/>
                </a:solidFill>
              </a:rPr>
              <a:t>Đặng</a:t>
            </a:r>
            <a:r>
              <a:rPr lang="en-US" sz="2400" dirty="0">
                <a:solidFill>
                  <a:srgbClr val="6D1D6B"/>
                </a:solidFill>
              </a:rPr>
              <a:t> </a:t>
            </a:r>
            <a:r>
              <a:rPr lang="en-US" sz="2400" dirty="0" err="1">
                <a:solidFill>
                  <a:srgbClr val="6D1D6B"/>
                </a:solidFill>
              </a:rPr>
              <a:t>Thị</a:t>
            </a:r>
            <a:r>
              <a:rPr lang="en-US" sz="2400" dirty="0">
                <a:solidFill>
                  <a:srgbClr val="6D1D6B"/>
                </a:solidFill>
              </a:rPr>
              <a:t> </a:t>
            </a:r>
            <a:r>
              <a:rPr lang="en-US" sz="2400" dirty="0" err="1">
                <a:solidFill>
                  <a:srgbClr val="6D1D6B"/>
                </a:solidFill>
              </a:rPr>
              <a:t>Xuân</a:t>
            </a:r>
            <a:r>
              <a:rPr lang="en-US" sz="2400" dirty="0">
                <a:solidFill>
                  <a:srgbClr val="6D1D6B"/>
                </a:solidFill>
              </a:rPr>
              <a:t> </a:t>
            </a:r>
            <a:r>
              <a:rPr lang="en-US" sz="2400" dirty="0" err="1">
                <a:solidFill>
                  <a:srgbClr val="6D1D6B"/>
                </a:solidFill>
              </a:rPr>
              <a:t>Dũng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i="1" dirty="0" err="1">
                <a:solidFill>
                  <a:srgbClr val="6D1D6B"/>
                </a:solidFill>
              </a:rPr>
              <a:t>Trung</a:t>
            </a:r>
            <a:r>
              <a:rPr lang="en-US" sz="2400" i="1" dirty="0">
                <a:solidFill>
                  <a:srgbClr val="6D1D6B"/>
                </a:solidFill>
              </a:rPr>
              <a:t> </a:t>
            </a:r>
            <a:r>
              <a:rPr lang="en-US" sz="2400" i="1" dirty="0" err="1">
                <a:solidFill>
                  <a:srgbClr val="6D1D6B"/>
                </a:solidFill>
              </a:rPr>
              <a:t>tâm</a:t>
            </a:r>
            <a:r>
              <a:rPr lang="en-US" sz="2400" i="1" dirty="0">
                <a:solidFill>
                  <a:srgbClr val="6D1D6B"/>
                </a:solidFill>
              </a:rPr>
              <a:t> </a:t>
            </a:r>
            <a:r>
              <a:rPr lang="en-US" sz="2400" i="1" dirty="0" err="1">
                <a:solidFill>
                  <a:srgbClr val="6D1D6B"/>
                </a:solidFill>
              </a:rPr>
              <a:t>Kiểm</a:t>
            </a:r>
            <a:r>
              <a:rPr lang="en-US" sz="2400" i="1" dirty="0">
                <a:solidFill>
                  <a:srgbClr val="6D1D6B"/>
                </a:solidFill>
              </a:rPr>
              <a:t> </a:t>
            </a:r>
            <a:r>
              <a:rPr lang="en-US" sz="2400" i="1" dirty="0" err="1">
                <a:solidFill>
                  <a:srgbClr val="6D1D6B"/>
                </a:solidFill>
              </a:rPr>
              <a:t>soát</a:t>
            </a:r>
            <a:r>
              <a:rPr lang="en-US" sz="2400" i="1" dirty="0">
                <a:solidFill>
                  <a:srgbClr val="6D1D6B"/>
                </a:solidFill>
              </a:rPr>
              <a:t> </a:t>
            </a:r>
            <a:r>
              <a:rPr lang="en-US" sz="2400" i="1" dirty="0" err="1">
                <a:solidFill>
                  <a:srgbClr val="6D1D6B"/>
                </a:solidFill>
              </a:rPr>
              <a:t>bệnh</a:t>
            </a:r>
            <a:r>
              <a:rPr lang="en-US" sz="2400" i="1" dirty="0">
                <a:solidFill>
                  <a:srgbClr val="6D1D6B"/>
                </a:solidFill>
              </a:rPr>
              <a:t> </a:t>
            </a:r>
            <a:r>
              <a:rPr lang="en-US" sz="2400" i="1" dirty="0" err="1">
                <a:solidFill>
                  <a:srgbClr val="6D1D6B"/>
                </a:solidFill>
              </a:rPr>
              <a:t>tật</a:t>
            </a:r>
            <a:r>
              <a:rPr lang="en-US" sz="2400" i="1" dirty="0">
                <a:solidFill>
                  <a:srgbClr val="6D1D6B"/>
                </a:solidFill>
              </a:rPr>
              <a:t> </a:t>
            </a:r>
            <a:r>
              <a:rPr lang="en-US" sz="2400" i="1" dirty="0" smtClean="0">
                <a:solidFill>
                  <a:srgbClr val="6D1D6B"/>
                </a:solidFill>
              </a:rPr>
              <a:t>TP.HCM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 txBox="1"/>
          <p:nvPr/>
        </p:nvSpPr>
        <p:spPr>
          <a:xfrm>
            <a:off x="406400" y="291737"/>
            <a:ext cx="11277600" cy="59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Quản lý đối tượng theo ngày tiêm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1025237" y="1399309"/>
            <a:ext cx="9947564" cy="509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Lưu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ý: </a:t>
            </a:r>
            <a:endParaRPr lang="en-US" sz="28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Sau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khi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kết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thúc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buổi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tiêm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chủng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nhập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ngày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tiêm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đối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với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những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đối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tượng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được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tiêm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nhập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phản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ứng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sau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tiêm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30p (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nếu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có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).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Nhắc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nhở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đối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tượng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được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tiêm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khai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báo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các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triệu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chứng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sau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tiêm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hàng</a:t>
            </a:r>
            <a:r>
              <a:rPr lang="en-US" sz="24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sym typeface="Arial"/>
              </a:rPr>
              <a:t>ngày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khi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có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bất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cứ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triệu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chứng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nào</a:t>
            </a:r>
            <a:r>
              <a:rPr lang="en-US" sz="2400" dirty="0" smtClean="0">
                <a:solidFill>
                  <a:schemeClr val="dk1"/>
                </a:solidFill>
              </a:rPr>
              <a:t>. </a:t>
            </a:r>
            <a:r>
              <a:rPr lang="en-US" sz="2400" dirty="0" smtClean="0">
                <a:solidFill>
                  <a:schemeClr val="dk1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olidFill>
                  <a:schemeClr val="dk1"/>
                </a:solidFill>
                <a:sym typeface="Wingdings" panose="05000000000000000000" pitchFamily="2" charset="2"/>
              </a:rPr>
              <a:t>quét</a:t>
            </a:r>
            <a:r>
              <a:rPr lang="en-US" sz="2400" b="1" dirty="0" smtClean="0">
                <a:solidFill>
                  <a:schemeClr val="dk1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sym typeface="Wingdings" panose="05000000000000000000" pitchFamily="2" charset="2"/>
              </a:rPr>
              <a:t>mã</a:t>
            </a:r>
            <a:r>
              <a:rPr lang="en-US" sz="2400" b="1" dirty="0" smtClean="0">
                <a:solidFill>
                  <a:schemeClr val="dk1"/>
                </a:solidFill>
                <a:sym typeface="Wingdings" panose="05000000000000000000" pitchFamily="2" charset="2"/>
              </a:rPr>
              <a:t> QR </a:t>
            </a:r>
            <a:r>
              <a:rPr lang="en-US" sz="2400" b="1" dirty="0" err="1" smtClean="0">
                <a:solidFill>
                  <a:schemeClr val="dk1"/>
                </a:solidFill>
                <a:sym typeface="Wingdings" panose="05000000000000000000" pitchFamily="2" charset="2"/>
              </a:rPr>
              <a:t>để</a:t>
            </a:r>
            <a:r>
              <a:rPr lang="en-US" sz="2400" b="1" dirty="0" smtClean="0">
                <a:solidFill>
                  <a:schemeClr val="dk1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sym typeface="Wingdings" panose="05000000000000000000" pitchFamily="2" charset="2"/>
              </a:rPr>
              <a:t>khai</a:t>
            </a:r>
            <a:r>
              <a:rPr lang="en-US" sz="2400" b="1" dirty="0" smtClean="0">
                <a:solidFill>
                  <a:schemeClr val="dk1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sym typeface="Wingdings" panose="05000000000000000000" pitchFamily="2" charset="2"/>
              </a:rPr>
              <a:t>báo</a:t>
            </a:r>
            <a:endParaRPr lang="en-US" sz="2400" b="1" dirty="0" smtClean="0">
              <a:solidFill>
                <a:schemeClr val="dk1"/>
              </a:solidFill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</a:pP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"/>
          <p:cNvSpPr txBox="1">
            <a:spLocks noGrp="1"/>
          </p:cNvSpPr>
          <p:nvPr>
            <p:ph type="body" idx="1"/>
          </p:nvPr>
        </p:nvSpPr>
        <p:spPr>
          <a:xfrm>
            <a:off x="1011382" y="1219200"/>
            <a:ext cx="10672618" cy="5179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NVYT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dõi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khỏe</a:t>
            </a:r>
            <a:endParaRPr sz="2400" dirty="0"/>
          </a:p>
          <a:p>
            <a:pPr marL="3429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❖"/>
            </a:pPr>
            <a:r>
              <a:rPr lang="en-US" sz="2400" dirty="0"/>
              <a:t>In </a:t>
            </a:r>
            <a:r>
              <a:rPr lang="en-US" sz="2400" dirty="0" err="1"/>
              <a:t>mã</a:t>
            </a:r>
            <a:r>
              <a:rPr lang="en-US" sz="2400" dirty="0"/>
              <a:t> QR </a:t>
            </a:r>
            <a:r>
              <a:rPr lang="en-US" sz="2400" dirty="0" err="1"/>
              <a:t>hoặc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QR </a:t>
            </a:r>
            <a:r>
              <a:rPr lang="en-US" sz="2400" dirty="0" err="1"/>
              <a:t>để</a:t>
            </a:r>
            <a:r>
              <a:rPr lang="en-US" sz="2400" dirty="0"/>
              <a:t> NVYT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endParaRPr sz="2400" dirty="0"/>
          </a:p>
          <a:p>
            <a:pPr marL="3429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❖"/>
            </a:pP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nhắc</a:t>
            </a:r>
            <a:r>
              <a:rPr lang="en-US" sz="2400" dirty="0"/>
              <a:t> </a:t>
            </a:r>
            <a:r>
              <a:rPr lang="en-US" sz="2400" dirty="0" err="1"/>
              <a:t>nhở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/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317" name="Google Shape;317;p12"/>
          <p:cNvSpPr txBox="1"/>
          <p:nvPr/>
        </p:nvSpPr>
        <p:spPr>
          <a:xfrm>
            <a:off x="406400" y="269800"/>
            <a:ext cx="9175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963C04"/>
                </a:solidFill>
                <a:latin typeface="Arial"/>
                <a:ea typeface="Arial"/>
                <a:cs typeface="Arial"/>
                <a:sym typeface="Arial"/>
              </a:rPr>
              <a:t>Theo dõi phản ứng trong vòng 7 ngày</a:t>
            </a:r>
            <a:endParaRPr sz="2800" b="1">
              <a:solidFill>
                <a:srgbClr val="963C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12"/>
          <p:cNvGrpSpPr/>
          <p:nvPr/>
        </p:nvGrpSpPr>
        <p:grpSpPr>
          <a:xfrm>
            <a:off x="1968500" y="3780116"/>
            <a:ext cx="4229100" cy="2413000"/>
            <a:chOff x="1358900" y="2527300"/>
            <a:chExt cx="4229100" cy="2413000"/>
          </a:xfrm>
        </p:grpSpPr>
        <p:sp>
          <p:nvSpPr>
            <p:cNvPr id="320" name="Google Shape;320;p12"/>
            <p:cNvSpPr/>
            <p:nvPr/>
          </p:nvSpPr>
          <p:spPr>
            <a:xfrm>
              <a:off x="1358900" y="2527300"/>
              <a:ext cx="4229100" cy="2413000"/>
            </a:xfrm>
            <a:prstGeom prst="homePlate">
              <a:avLst>
                <a:gd name="adj" fmla="val 50000"/>
              </a:avLst>
            </a:prstGeom>
            <a:solidFill>
              <a:srgbClr val="E4F4EF"/>
            </a:solidFill>
            <a:ln w="25400" cap="flat" cmpd="sng">
              <a:solidFill>
                <a:srgbClr val="537F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1660525" y="2762062"/>
              <a:ext cx="3333750" cy="1200288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Mã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QR </a:t>
              </a:r>
              <a:r>
                <a:rPr lang="en-US" sz="2400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tự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khai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vòng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7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ngày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tiêm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18" y="3821613"/>
            <a:ext cx="2268682" cy="22686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>
            <a:spLocks noGrp="1"/>
          </p:cNvSpPr>
          <p:nvPr>
            <p:ph type="body" idx="1"/>
          </p:nvPr>
        </p:nvSpPr>
        <p:spPr>
          <a:xfrm>
            <a:off x="929639" y="1606434"/>
            <a:ext cx="10291157" cy="292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tiêm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endParaRPr sz="2400" b="1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cáo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rà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soát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và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báo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cáo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đúng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số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liệu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theo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ngày</a:t>
            </a:r>
            <a:r>
              <a:rPr lang="en-US" sz="2400" dirty="0" smtClean="0"/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Nếu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bổ</a:t>
            </a:r>
            <a:r>
              <a:rPr lang="en-US" sz="2400" i="1" dirty="0" smtClean="0">
                <a:solidFill>
                  <a:srgbClr val="FF0000"/>
                </a:solidFill>
              </a:rPr>
              <a:t> sung </a:t>
            </a:r>
            <a:r>
              <a:rPr lang="en-US" sz="2400" i="1" dirty="0" err="1" smtClean="0">
                <a:solidFill>
                  <a:srgbClr val="FF0000"/>
                </a:solidFill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ngày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hôm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trước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thì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cộng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báo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cáo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ngày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hôm</a:t>
            </a:r>
            <a:r>
              <a:rPr lang="en-US" sz="2400" i="1" dirty="0" smtClean="0">
                <a:solidFill>
                  <a:srgbClr val="FF0000"/>
                </a:solidFill>
              </a:rPr>
              <a:t> nay </a:t>
            </a:r>
            <a:r>
              <a:rPr lang="en-US" sz="2400" i="1" dirty="0" err="1" smtClean="0">
                <a:solidFill>
                  <a:srgbClr val="FF0000"/>
                </a:solidFill>
              </a:rPr>
              <a:t>để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đảm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cộng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dồn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khớp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  <a:endParaRPr i="1"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tai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lục</a:t>
            </a:r>
            <a:r>
              <a:rPr lang="en-US" sz="2400" dirty="0"/>
              <a:t> XI </a:t>
            </a:r>
            <a:r>
              <a:rPr lang="en-US" sz="2400" dirty="0" err="1"/>
              <a:t>của</a:t>
            </a:r>
            <a:r>
              <a:rPr lang="en-US" sz="2400" dirty="0"/>
              <a:t> TT34 (sheet “</a:t>
            </a:r>
            <a:r>
              <a:rPr lang="en-US" sz="2400" dirty="0" err="1"/>
              <a:t>BC_ca</a:t>
            </a:r>
            <a:r>
              <a:rPr lang="en-US" sz="2400" dirty="0"/>
              <a:t> tai </a:t>
            </a:r>
            <a:r>
              <a:rPr lang="en-US" sz="2400" dirty="0" err="1"/>
              <a:t>bien</a:t>
            </a:r>
            <a:r>
              <a:rPr lang="en-US" sz="2400" dirty="0"/>
              <a:t> </a:t>
            </a:r>
            <a:r>
              <a:rPr lang="en-US" sz="2400" dirty="0" err="1"/>
              <a:t>nang</a:t>
            </a:r>
            <a:r>
              <a:rPr lang="en-US" sz="2400" dirty="0" smtClean="0"/>
              <a:t>”)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dirty="0"/>
          </a:p>
        </p:txBody>
      </p:sp>
      <p:sp>
        <p:nvSpPr>
          <p:cNvPr id="327" name="Google Shape;327;p13"/>
          <p:cNvSpPr txBox="1"/>
          <p:nvPr/>
        </p:nvSpPr>
        <p:spPr>
          <a:xfrm>
            <a:off x="692726" y="4796887"/>
            <a:ext cx="10764984" cy="157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PHIẾU KHẢO SÁT SAU TIÊM CHỦNG VẮC XIN PHÒNG COVID-19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Cho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xem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khai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endParaRPr dirty="0"/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</a:rPr>
              <a:t>-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Lọc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kê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3"/>
          <p:cNvSpPr txBox="1"/>
          <p:nvPr/>
        </p:nvSpPr>
        <p:spPr>
          <a:xfrm>
            <a:off x="308776" y="241337"/>
            <a:ext cx="58610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4. Báo cáo kết quả tiêm</a:t>
            </a:r>
            <a:endParaRPr sz="2800" b="1">
              <a:solidFill>
                <a:srgbClr val="9E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3"/>
          <p:cNvSpPr txBox="1"/>
          <p:nvPr/>
        </p:nvSpPr>
        <p:spPr>
          <a:xfrm>
            <a:off x="692726" y="1004702"/>
            <a:ext cx="11143673" cy="50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❖"/>
            </a:pP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Sheet “</a:t>
            </a:r>
            <a:r>
              <a:rPr lang="en-US" sz="2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ngay</a:t>
            </a: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”:</a:t>
            </a:r>
            <a:endParaRPr dirty="0"/>
          </a:p>
          <a:p>
            <a:pPr marL="342900" marR="0" lvl="0" indent="-1778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None/>
            </a:pP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Quy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trình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nhận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vắc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xin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090" y="1399308"/>
            <a:ext cx="9975273" cy="50153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,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Hòm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/</a:t>
            </a:r>
            <a:r>
              <a:rPr lang="en-US" dirty="0" err="1" smtClean="0"/>
              <a:t>phích</a:t>
            </a:r>
            <a:r>
              <a:rPr lang="en-US" dirty="0" smtClean="0"/>
              <a:t> </a:t>
            </a:r>
            <a:r>
              <a:rPr lang="en-US" dirty="0" err="1" smtClean="0"/>
              <a:t>vắc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đảm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,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băng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: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quận</a:t>
            </a:r>
            <a:r>
              <a:rPr lang="en-US" dirty="0" smtClean="0"/>
              <a:t> </a:t>
            </a:r>
            <a:r>
              <a:rPr lang="en-US" dirty="0" err="1" smtClean="0"/>
              <a:t>huyện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vắc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7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1"/>
            <a:ext cx="11425382" cy="563563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QUẢN LÝ VẮC XIN VẬT TƯ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7" y="2092037"/>
            <a:ext cx="11668768" cy="4668981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84707" y="969819"/>
            <a:ext cx="11277600" cy="1454727"/>
          </a:xfrm>
        </p:spPr>
        <p:txBody>
          <a:bodyPr/>
          <a:lstStyle/>
          <a:p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kho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5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1"/>
            <a:ext cx="11425382" cy="563563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QUẢN LÝ BÁO CÁO CỦA ĐƠN VỊ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964" y="1468581"/>
            <a:ext cx="10571018" cy="4946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rà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file “</a:t>
            </a:r>
            <a:r>
              <a:rPr lang="en-US" b="1" dirty="0" err="1" smtClean="0"/>
              <a:t>Đợt</a:t>
            </a:r>
            <a:r>
              <a:rPr lang="en-US" b="1" dirty="0" smtClean="0"/>
              <a:t> 3-</a:t>
            </a:r>
            <a:r>
              <a:rPr lang="en-US" b="1" dirty="0" smtClean="0">
                <a:solidFill>
                  <a:srgbClr val="0C0C0C"/>
                </a:solidFill>
              </a:rPr>
              <a:t>Đơn </a:t>
            </a:r>
            <a:r>
              <a:rPr lang="en-US" b="1" dirty="0" err="1">
                <a:solidFill>
                  <a:srgbClr val="0C0C0C"/>
                </a:solidFill>
              </a:rPr>
              <a:t>vị</a:t>
            </a:r>
            <a:r>
              <a:rPr lang="en-US" b="1" dirty="0" err="1"/>
              <a:t>_Quan</a:t>
            </a:r>
            <a:r>
              <a:rPr lang="en-US" b="1" dirty="0"/>
              <a:t> </a:t>
            </a:r>
            <a:r>
              <a:rPr lang="en-US" b="1" dirty="0" err="1"/>
              <a:t>ly</a:t>
            </a:r>
            <a:r>
              <a:rPr lang="en-US" b="1" dirty="0"/>
              <a:t> </a:t>
            </a:r>
            <a:r>
              <a:rPr lang="en-US" b="1" dirty="0" err="1"/>
              <a:t>doi</a:t>
            </a:r>
            <a:r>
              <a:rPr lang="en-US" b="1" dirty="0"/>
              <a:t> </a:t>
            </a:r>
            <a:r>
              <a:rPr lang="en-US" b="1" dirty="0" err="1"/>
              <a:t>tuong</a:t>
            </a:r>
            <a:r>
              <a:rPr lang="en-US" b="1" dirty="0"/>
              <a:t> &amp; KQ </a:t>
            </a:r>
            <a:r>
              <a:rPr lang="en-US" b="1" dirty="0" err="1"/>
              <a:t>tiem</a:t>
            </a:r>
            <a:r>
              <a:rPr lang="en-US" b="1" dirty="0"/>
              <a:t> </a:t>
            </a:r>
            <a:r>
              <a:rPr lang="en-US" b="1" dirty="0" err="1"/>
              <a:t>vx</a:t>
            </a:r>
            <a:r>
              <a:rPr lang="en-US" b="1" dirty="0"/>
              <a:t> </a:t>
            </a:r>
            <a:r>
              <a:rPr lang="en-US" b="1" dirty="0" smtClean="0"/>
              <a:t>Covid-19</a:t>
            </a:r>
            <a:r>
              <a:rPr lang="en-US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vắc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HCDC </a:t>
            </a:r>
            <a:r>
              <a:rPr lang="en-US" dirty="0" err="1" smtClean="0"/>
              <a:t>vào</a:t>
            </a:r>
            <a:r>
              <a:rPr lang="en-US" dirty="0" smtClean="0"/>
              <a:t> link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.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quận</a:t>
            </a:r>
            <a:r>
              <a:rPr lang="en-US" dirty="0" smtClean="0"/>
              <a:t> </a:t>
            </a:r>
            <a:r>
              <a:rPr lang="en-US" dirty="0" err="1" smtClean="0"/>
              <a:t>huyện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7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"/>
          <p:cNvSpPr txBox="1">
            <a:spLocks noGrp="1"/>
          </p:cNvSpPr>
          <p:nvPr>
            <p:ph type="title"/>
          </p:nvPr>
        </p:nvSpPr>
        <p:spPr>
          <a:xfrm>
            <a:off x="1600201" y="2209800"/>
            <a:ext cx="10590212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27159"/>
                </a:solidFill>
              </a:rPr>
              <a:t>Trân trọng cảm ơn!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1"/>
            <a:ext cx="11277600" cy="563563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HƯỚNG DẪN TTYT QUẢN LÝ ĐƠN VỊ TRÊN ĐỊA BÀN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10737273" cy="5334000"/>
          </a:xfrm>
        </p:spPr>
        <p:txBody>
          <a:bodyPr/>
          <a:lstStyle/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(</a:t>
            </a:r>
            <a:r>
              <a:rPr lang="en-US" dirty="0" err="1" smtClean="0"/>
              <a:t>trừ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),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/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ở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TTYT. </a:t>
            </a:r>
            <a:r>
              <a:rPr lang="en-US" dirty="0" smtClean="0">
                <a:sym typeface="Wingdings" panose="05000000000000000000" pitchFamily="2" charset="2"/>
              </a:rPr>
              <a:t> TTYT </a:t>
            </a:r>
            <a:r>
              <a:rPr lang="en-US" dirty="0" err="1" smtClean="0">
                <a:sym typeface="Wingdings" panose="05000000000000000000" pitchFamily="2" charset="2"/>
              </a:rPr>
              <a:t>hỗ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trợ</a:t>
            </a:r>
            <a:r>
              <a:rPr lang="en-US" dirty="0" smtClean="0">
                <a:sym typeface="Wingdings" panose="05000000000000000000" pitchFamily="2" charset="2"/>
              </a:rPr>
              <a:t> HCDC </a:t>
            </a:r>
            <a:r>
              <a:rPr lang="en-US" dirty="0" err="1" smtClean="0">
                <a:sym typeface="Wingdings" panose="05000000000000000000" pitchFamily="2" charset="2"/>
              </a:rPr>
              <a:t>theo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dõi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đốc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thúc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đơn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vị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báo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cáo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nếu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chưa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báo</a:t>
            </a:r>
            <a:r>
              <a:rPr lang="en-US" dirty="0" smtClean="0">
                <a:sym typeface="Wingdings" panose="05000000000000000000" pitchFamily="2" charset="2"/>
              </a:rPr>
              <a:t>).</a:t>
            </a:r>
            <a:endParaRPr lang="en-US" dirty="0" smtClean="0"/>
          </a:p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vắc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,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,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(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cụm</a:t>
            </a:r>
            <a:r>
              <a:rPr lang="en-US" dirty="0" smtClean="0"/>
              <a:t>)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hưỡng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5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8" y="1607127"/>
            <a:ext cx="11640593" cy="426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"/>
          <p:cNvGrpSpPr/>
          <p:nvPr/>
        </p:nvGrpSpPr>
        <p:grpSpPr>
          <a:xfrm>
            <a:off x="402434" y="5219746"/>
            <a:ext cx="1865190" cy="1530708"/>
            <a:chOff x="4326" y="148"/>
            <a:chExt cx="1473" cy="1208"/>
          </a:xfrm>
        </p:grpSpPr>
        <p:grpSp>
          <p:nvGrpSpPr>
            <p:cNvPr id="83" name="Google Shape;83;p2"/>
            <p:cNvGrpSpPr/>
            <p:nvPr/>
          </p:nvGrpSpPr>
          <p:grpSpPr>
            <a:xfrm rot="-9640065" flipH="1">
              <a:off x="4802" y="638"/>
              <a:ext cx="154" cy="134"/>
              <a:chOff x="1166" y="2178"/>
              <a:chExt cx="436" cy="378"/>
            </a:xfrm>
          </p:grpSpPr>
          <p:grpSp>
            <p:nvGrpSpPr>
              <p:cNvPr id="84" name="Google Shape;84;p2"/>
              <p:cNvGrpSpPr/>
              <p:nvPr/>
            </p:nvGrpSpPr>
            <p:grpSpPr>
              <a:xfrm rot="-310876" flipH="1">
                <a:off x="1384" y="2186"/>
                <a:ext cx="203" cy="336"/>
                <a:chOff x="730" y="430"/>
                <a:chExt cx="2123" cy="3521"/>
              </a:xfrm>
            </p:grpSpPr>
            <p:sp>
              <p:nvSpPr>
                <p:cNvPr id="85" name="Google Shape;85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" name="Google Shape;88;p2"/>
              <p:cNvGrpSpPr/>
              <p:nvPr/>
            </p:nvGrpSpPr>
            <p:grpSpPr>
              <a:xfrm rot="-407695">
                <a:off x="1185" y="2209"/>
                <a:ext cx="203" cy="336"/>
                <a:chOff x="730" y="430"/>
                <a:chExt cx="2123" cy="3521"/>
              </a:xfrm>
            </p:grpSpPr>
            <p:sp>
              <p:nvSpPr>
                <p:cNvPr id="89" name="Google Shape;89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2" name="Google Shape;92;p2"/>
            <p:cNvGrpSpPr/>
            <p:nvPr/>
          </p:nvGrpSpPr>
          <p:grpSpPr>
            <a:xfrm rot="-9640065" flipH="1">
              <a:off x="4734" y="186"/>
              <a:ext cx="206" cy="176"/>
              <a:chOff x="1166" y="2178"/>
              <a:chExt cx="436" cy="378"/>
            </a:xfrm>
          </p:grpSpPr>
          <p:grpSp>
            <p:nvGrpSpPr>
              <p:cNvPr id="93" name="Google Shape;93;p2"/>
              <p:cNvGrpSpPr/>
              <p:nvPr/>
            </p:nvGrpSpPr>
            <p:grpSpPr>
              <a:xfrm rot="-310876" flipH="1">
                <a:off x="1384" y="2186"/>
                <a:ext cx="203" cy="336"/>
                <a:chOff x="730" y="430"/>
                <a:chExt cx="2123" cy="3521"/>
              </a:xfrm>
            </p:grpSpPr>
            <p:sp>
              <p:nvSpPr>
                <p:cNvPr id="94" name="Google Shape;94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>
                    <a:alpha val="3960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>
                    <a:alpha val="3960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>
                    <a:alpha val="3960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" name="Google Shape;97;p2"/>
              <p:cNvGrpSpPr/>
              <p:nvPr/>
            </p:nvGrpSpPr>
            <p:grpSpPr>
              <a:xfrm rot="-407695">
                <a:off x="1185" y="2209"/>
                <a:ext cx="203" cy="336"/>
                <a:chOff x="730" y="430"/>
                <a:chExt cx="2123" cy="3521"/>
              </a:xfrm>
            </p:grpSpPr>
            <p:sp>
              <p:nvSpPr>
                <p:cNvPr id="98" name="Google Shape;98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>
                    <a:alpha val="3960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>
                    <a:alpha val="3960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>
                    <a:alpha val="3960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1" name="Google Shape;101;p2"/>
            <p:cNvGrpSpPr/>
            <p:nvPr/>
          </p:nvGrpSpPr>
          <p:grpSpPr>
            <a:xfrm rot="8178788" flipH="1">
              <a:off x="4415" y="275"/>
              <a:ext cx="562" cy="482"/>
              <a:chOff x="1166" y="2178"/>
              <a:chExt cx="436" cy="378"/>
            </a:xfrm>
          </p:grpSpPr>
          <p:grpSp>
            <p:nvGrpSpPr>
              <p:cNvPr id="102" name="Google Shape;102;p2"/>
              <p:cNvGrpSpPr/>
              <p:nvPr/>
            </p:nvGrpSpPr>
            <p:grpSpPr>
              <a:xfrm rot="-310876" flipH="1">
                <a:off x="1384" y="2186"/>
                <a:ext cx="203" cy="336"/>
                <a:chOff x="730" y="430"/>
                <a:chExt cx="2123" cy="3521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6" name="Google Shape;106;p2"/>
              <p:cNvGrpSpPr/>
              <p:nvPr/>
            </p:nvGrpSpPr>
            <p:grpSpPr>
              <a:xfrm rot="-407695">
                <a:off x="1185" y="2209"/>
                <a:ext cx="203" cy="336"/>
                <a:chOff x="730" y="430"/>
                <a:chExt cx="2123" cy="3521"/>
              </a:xfrm>
            </p:grpSpPr>
            <p:sp>
              <p:nvSpPr>
                <p:cNvPr id="107" name="Google Shape;107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0" name="Google Shape;110;p2"/>
            <p:cNvGrpSpPr/>
            <p:nvPr/>
          </p:nvGrpSpPr>
          <p:grpSpPr>
            <a:xfrm rot="6283889" flipH="1">
              <a:off x="5141" y="287"/>
              <a:ext cx="152" cy="131"/>
              <a:chOff x="1166" y="2178"/>
              <a:chExt cx="436" cy="378"/>
            </a:xfrm>
          </p:grpSpPr>
          <p:grpSp>
            <p:nvGrpSpPr>
              <p:cNvPr id="111" name="Google Shape;111;p2"/>
              <p:cNvGrpSpPr/>
              <p:nvPr/>
            </p:nvGrpSpPr>
            <p:grpSpPr>
              <a:xfrm rot="-310876" flipH="1">
                <a:off x="1384" y="2186"/>
                <a:ext cx="203" cy="336"/>
                <a:chOff x="730" y="430"/>
                <a:chExt cx="2123" cy="3521"/>
              </a:xfrm>
            </p:grpSpPr>
            <p:sp>
              <p:nvSpPr>
                <p:cNvPr id="112" name="Google Shape;112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 rot="-407695">
                <a:off x="1185" y="2209"/>
                <a:ext cx="203" cy="336"/>
                <a:chOff x="730" y="430"/>
                <a:chExt cx="2123" cy="3521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 rot="10800000" flipH="1">
                  <a:off x="1610" y="2254"/>
                  <a:ext cx="1232" cy="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97" extrusionOk="0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 rot="1462908">
              <a:off x="5224" y="270"/>
              <a:ext cx="404" cy="405"/>
              <a:chOff x="3638" y="2385"/>
              <a:chExt cx="1428" cy="1326"/>
            </a:xfrm>
          </p:grpSpPr>
          <p:grpSp>
            <p:nvGrpSpPr>
              <p:cNvPr id="120" name="Google Shape;120;p2"/>
              <p:cNvGrpSpPr/>
              <p:nvPr/>
            </p:nvGrpSpPr>
            <p:grpSpPr>
              <a:xfrm>
                <a:off x="3638" y="2385"/>
                <a:ext cx="1428" cy="1326"/>
                <a:chOff x="3638" y="2385"/>
                <a:chExt cx="1428" cy="1326"/>
              </a:xfrm>
            </p:grpSpPr>
            <p:grpSp>
              <p:nvGrpSpPr>
                <p:cNvPr id="121" name="Google Shape;121;p2"/>
                <p:cNvGrpSpPr/>
                <p:nvPr/>
              </p:nvGrpSpPr>
              <p:grpSpPr>
                <a:xfrm rot="-1507870" flipH="1">
                  <a:off x="4327" y="2462"/>
                  <a:ext cx="569" cy="926"/>
                  <a:chOff x="730" y="430"/>
                  <a:chExt cx="2123" cy="3521"/>
                </a:xfrm>
              </p:grpSpPr>
              <p:sp>
                <p:nvSpPr>
                  <p:cNvPr id="122" name="Google Shape;122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5" name="Google Shape;125;p2"/>
                <p:cNvGrpSpPr/>
                <p:nvPr/>
              </p:nvGrpSpPr>
              <p:grpSpPr>
                <a:xfrm rot="-1567628">
                  <a:off x="3813" y="2707"/>
                  <a:ext cx="569" cy="926"/>
                  <a:chOff x="730" y="430"/>
                  <a:chExt cx="2123" cy="3521"/>
                </a:xfrm>
              </p:grpSpPr>
              <p:sp>
                <p:nvSpPr>
                  <p:cNvPr id="126" name="Google Shape;126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27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9" name="Google Shape;129;p2"/>
              <p:cNvGrpSpPr/>
              <p:nvPr/>
            </p:nvGrpSpPr>
            <p:grpSpPr>
              <a:xfrm rot="1750193">
                <a:off x="3903" y="2632"/>
                <a:ext cx="895" cy="829"/>
                <a:chOff x="3638" y="2385"/>
                <a:chExt cx="1428" cy="1326"/>
              </a:xfrm>
            </p:grpSpPr>
            <p:grpSp>
              <p:nvGrpSpPr>
                <p:cNvPr id="130" name="Google Shape;130;p2"/>
                <p:cNvGrpSpPr/>
                <p:nvPr/>
              </p:nvGrpSpPr>
              <p:grpSpPr>
                <a:xfrm rot="-1507870" flipH="1">
                  <a:off x="4327" y="2462"/>
                  <a:ext cx="569" cy="926"/>
                  <a:chOff x="730" y="430"/>
                  <a:chExt cx="2123" cy="3521"/>
                </a:xfrm>
              </p:grpSpPr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4" name="Google Shape;134;p2"/>
                <p:cNvGrpSpPr/>
                <p:nvPr/>
              </p:nvGrpSpPr>
              <p:grpSpPr>
                <a:xfrm rot="-1567628">
                  <a:off x="3813" y="2707"/>
                  <a:ext cx="569" cy="926"/>
                  <a:chOff x="730" y="430"/>
                  <a:chExt cx="2123" cy="3521"/>
                </a:xfrm>
              </p:grpSpPr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8" name="Google Shape;138;p2"/>
            <p:cNvGrpSpPr/>
            <p:nvPr/>
          </p:nvGrpSpPr>
          <p:grpSpPr>
            <a:xfrm>
              <a:off x="4841" y="469"/>
              <a:ext cx="958" cy="887"/>
              <a:chOff x="3638" y="2385"/>
              <a:chExt cx="1428" cy="1326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3638" y="2385"/>
                <a:ext cx="1428" cy="1326"/>
                <a:chOff x="3638" y="2385"/>
                <a:chExt cx="1428" cy="1326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 rot="-1507870" flipH="1">
                  <a:off x="4327" y="2462"/>
                  <a:ext cx="569" cy="926"/>
                  <a:chOff x="730" y="430"/>
                  <a:chExt cx="2123" cy="3521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 rot="-1567628">
                  <a:off x="3813" y="2707"/>
                  <a:ext cx="569" cy="926"/>
                  <a:chOff x="730" y="430"/>
                  <a:chExt cx="2123" cy="3521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147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8" name="Google Shape;148;p2"/>
              <p:cNvGrpSpPr/>
              <p:nvPr/>
            </p:nvGrpSpPr>
            <p:grpSpPr>
              <a:xfrm rot="1750193">
                <a:off x="3903" y="2632"/>
                <a:ext cx="895" cy="829"/>
                <a:chOff x="3638" y="2385"/>
                <a:chExt cx="1428" cy="1326"/>
              </a:xfrm>
            </p:grpSpPr>
            <p:grpSp>
              <p:nvGrpSpPr>
                <p:cNvPr id="149" name="Google Shape;149;p2"/>
                <p:cNvGrpSpPr/>
                <p:nvPr/>
              </p:nvGrpSpPr>
              <p:grpSpPr>
                <a:xfrm rot="-1507870" flipH="1">
                  <a:off x="4327" y="2462"/>
                  <a:ext cx="569" cy="926"/>
                  <a:chOff x="730" y="430"/>
                  <a:chExt cx="2123" cy="3521"/>
                </a:xfrm>
              </p:grpSpPr>
              <p:sp>
                <p:nvSpPr>
                  <p:cNvPr id="150" name="Google Shape;150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151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3" name="Google Shape;153;p2"/>
                <p:cNvGrpSpPr/>
                <p:nvPr/>
              </p:nvGrpSpPr>
              <p:grpSpPr>
                <a:xfrm rot="-1567628">
                  <a:off x="3813" y="2707"/>
                  <a:ext cx="569" cy="926"/>
                  <a:chOff x="730" y="430"/>
                  <a:chExt cx="2123" cy="3521"/>
                </a:xfrm>
              </p:grpSpPr>
              <p:sp>
                <p:nvSpPr>
                  <p:cNvPr id="154" name="Google Shape;154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55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57" name="Google Shape;157;p2"/>
            <p:cNvGrpSpPr/>
            <p:nvPr/>
          </p:nvGrpSpPr>
          <p:grpSpPr>
            <a:xfrm>
              <a:off x="4887" y="359"/>
              <a:ext cx="408" cy="379"/>
              <a:chOff x="3638" y="2385"/>
              <a:chExt cx="1428" cy="1326"/>
            </a:xfrm>
          </p:grpSpPr>
          <p:grpSp>
            <p:nvGrpSpPr>
              <p:cNvPr id="158" name="Google Shape;158;p2"/>
              <p:cNvGrpSpPr/>
              <p:nvPr/>
            </p:nvGrpSpPr>
            <p:grpSpPr>
              <a:xfrm>
                <a:off x="3638" y="2385"/>
                <a:ext cx="1428" cy="1326"/>
                <a:chOff x="3638" y="2385"/>
                <a:chExt cx="1428" cy="1326"/>
              </a:xfrm>
            </p:grpSpPr>
            <p:grpSp>
              <p:nvGrpSpPr>
                <p:cNvPr id="159" name="Google Shape;159;p2"/>
                <p:cNvGrpSpPr/>
                <p:nvPr/>
              </p:nvGrpSpPr>
              <p:grpSpPr>
                <a:xfrm rot="-1507870" flipH="1">
                  <a:off x="4327" y="2462"/>
                  <a:ext cx="569" cy="926"/>
                  <a:chOff x="730" y="430"/>
                  <a:chExt cx="2123" cy="3521"/>
                </a:xfrm>
              </p:grpSpPr>
              <p:sp>
                <p:nvSpPr>
                  <p:cNvPr id="160" name="Google Shape;160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 rot="-1567628">
                  <a:off x="3813" y="2707"/>
                  <a:ext cx="569" cy="926"/>
                  <a:chOff x="730" y="430"/>
                  <a:chExt cx="2123" cy="3521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67" name="Google Shape;167;p2"/>
              <p:cNvGrpSpPr/>
              <p:nvPr/>
            </p:nvGrpSpPr>
            <p:grpSpPr>
              <a:xfrm rot="1750193">
                <a:off x="3903" y="2632"/>
                <a:ext cx="895" cy="829"/>
                <a:chOff x="3638" y="2385"/>
                <a:chExt cx="1428" cy="1326"/>
              </a:xfrm>
            </p:grpSpPr>
            <p:grpSp>
              <p:nvGrpSpPr>
                <p:cNvPr id="168" name="Google Shape;168;p2"/>
                <p:cNvGrpSpPr/>
                <p:nvPr/>
              </p:nvGrpSpPr>
              <p:grpSpPr>
                <a:xfrm rot="-1507870" flipH="1">
                  <a:off x="4327" y="2462"/>
                  <a:ext cx="569" cy="926"/>
                  <a:chOff x="730" y="430"/>
                  <a:chExt cx="2123" cy="3521"/>
                </a:xfrm>
              </p:grpSpPr>
              <p:sp>
                <p:nvSpPr>
                  <p:cNvPr id="169" name="Google Shape;169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 rot="-1567628">
                  <a:off x="3813" y="2707"/>
                  <a:ext cx="569" cy="926"/>
                  <a:chOff x="730" y="430"/>
                  <a:chExt cx="2123" cy="3521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 rot="10800000" flipH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697" extrusionOk="0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dk2">
                      <a:alpha val="89803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76" name="Google Shape;176;p2"/>
          <p:cNvSpPr txBox="1"/>
          <p:nvPr/>
        </p:nvSpPr>
        <p:spPr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652493" y="1728833"/>
            <a:ext cx="3895725" cy="3892550"/>
          </a:xfrm>
          <a:prstGeom prst="ellipse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2"/>
          <p:cNvGrpSpPr/>
          <p:nvPr/>
        </p:nvGrpSpPr>
        <p:grpSpPr>
          <a:xfrm>
            <a:off x="4415736" y="2572131"/>
            <a:ext cx="7584834" cy="461811"/>
            <a:chOff x="2986940" y="1387073"/>
            <a:chExt cx="7584834" cy="461811"/>
          </a:xfrm>
        </p:grpSpPr>
        <p:sp>
          <p:nvSpPr>
            <p:cNvPr id="179" name="Google Shape;179;p2"/>
            <p:cNvSpPr txBox="1"/>
            <p:nvPr/>
          </p:nvSpPr>
          <p:spPr>
            <a:xfrm>
              <a:off x="3498115" y="1387073"/>
              <a:ext cx="70736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003258"/>
                  </a:solidFill>
                  <a:latin typeface="Arial"/>
                  <a:ea typeface="Arial"/>
                  <a:cs typeface="Arial"/>
                  <a:sym typeface="Arial"/>
                </a:rPr>
                <a:t>2. Quản lý đối tượng</a:t>
              </a:r>
              <a:endParaRPr sz="2400" b="1" i="0" u="none" strike="noStrike" cap="none">
                <a:solidFill>
                  <a:srgbClr val="0032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" name="Google Shape;180;p2"/>
            <p:cNvGrpSpPr/>
            <p:nvPr/>
          </p:nvGrpSpPr>
          <p:grpSpPr>
            <a:xfrm>
              <a:off x="2986940" y="1391684"/>
              <a:ext cx="457200" cy="457200"/>
              <a:chOff x="384" y="1776"/>
              <a:chExt cx="1488" cy="1488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384" y="1776"/>
                <a:ext cx="1488" cy="1488"/>
              </a:xfrm>
              <a:prstGeom prst="ellipse">
                <a:avLst/>
              </a:prstGeom>
              <a:gradFill>
                <a:gsLst>
                  <a:gs pos="0">
                    <a:srgbClr val="F5F8FB"/>
                  </a:gs>
                  <a:gs pos="50000">
                    <a:schemeClr val="accent1"/>
                  </a:gs>
                  <a:gs pos="100000">
                    <a:srgbClr val="F5F8FB"/>
                  </a:gs>
                </a:gsLst>
                <a:lin ang="5400000" scaled="0"/>
              </a:gradFill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0800" dir="5400000" algn="ctr" rotWithShape="0">
                  <a:schemeClr val="lt2">
                    <a:alpha val="49803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407" y="1799"/>
                <a:ext cx="1434" cy="1434"/>
              </a:xfrm>
              <a:prstGeom prst="ellipse">
                <a:avLst/>
              </a:prstGeom>
              <a:gradFill>
                <a:gsLst>
                  <a:gs pos="0">
                    <a:srgbClr val="DAE7F2"/>
                  </a:gs>
                  <a:gs pos="50000">
                    <a:schemeClr val="accent1"/>
                  </a:gs>
                  <a:gs pos="100000">
                    <a:srgbClr val="DAE7F2"/>
                  </a:gs>
                </a:gsLst>
                <a:lin ang="5400000" scaled="0"/>
              </a:gradFill>
              <a:ln w="19050" cap="flat" cmpd="sng">
                <a:solidFill>
                  <a:schemeClr val="accent1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" name="Google Shape;183;p2"/>
          <p:cNvGrpSpPr/>
          <p:nvPr/>
        </p:nvGrpSpPr>
        <p:grpSpPr>
          <a:xfrm>
            <a:off x="907979" y="1909904"/>
            <a:ext cx="457200" cy="457200"/>
            <a:chOff x="384" y="1776"/>
            <a:chExt cx="1488" cy="1488"/>
          </a:xfrm>
        </p:grpSpPr>
        <p:sp>
          <p:nvSpPr>
            <p:cNvPr id="184" name="Google Shape;184;p2"/>
            <p:cNvSpPr/>
            <p:nvPr/>
          </p:nvSpPr>
          <p:spPr>
            <a:xfrm>
              <a:off x="384" y="1776"/>
              <a:ext cx="1488" cy="1488"/>
            </a:xfrm>
            <a:prstGeom prst="ellipse">
              <a:avLst/>
            </a:prstGeom>
            <a:gradFill>
              <a:gsLst>
                <a:gs pos="0">
                  <a:srgbClr val="F6FAF8"/>
                </a:gs>
                <a:gs pos="50000">
                  <a:schemeClr val="accent2"/>
                </a:gs>
                <a:gs pos="100000">
                  <a:srgbClr val="F6FAF8"/>
                </a:gs>
              </a:gsLst>
              <a:lin ang="5400000" scaled="0"/>
            </a:gra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0800" dir="5400000" algn="ctr" rotWithShape="0">
                <a:schemeClr val="lt2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07" y="1799"/>
              <a:ext cx="1434" cy="1434"/>
            </a:xfrm>
            <a:prstGeom prst="ellipse">
              <a:avLst/>
            </a:prstGeom>
            <a:gradFill>
              <a:gsLst>
                <a:gs pos="0">
                  <a:srgbClr val="DDEEE7"/>
                </a:gs>
                <a:gs pos="50000">
                  <a:schemeClr val="accent2"/>
                </a:gs>
                <a:gs pos="100000">
                  <a:srgbClr val="DDEEE7"/>
                </a:gs>
              </a:gsLst>
              <a:lin ang="5400000" scaled="0"/>
            </a:gradFill>
            <a:ln w="19050" cap="flat" cmpd="sng">
              <a:solidFill>
                <a:schemeClr val="accent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4407371" y="3704056"/>
            <a:ext cx="6968445" cy="461665"/>
            <a:chOff x="4482031" y="2628340"/>
            <a:chExt cx="6968445" cy="461665"/>
          </a:xfrm>
        </p:grpSpPr>
        <p:sp>
          <p:nvSpPr>
            <p:cNvPr id="187" name="Google Shape;187;p2"/>
            <p:cNvSpPr txBox="1"/>
            <p:nvPr/>
          </p:nvSpPr>
          <p:spPr>
            <a:xfrm>
              <a:off x="5115619" y="2628340"/>
              <a:ext cx="63348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963C04"/>
                  </a:solidFill>
                  <a:latin typeface="Arial"/>
                  <a:ea typeface="Arial"/>
                  <a:cs typeface="Arial"/>
                  <a:sym typeface="Arial"/>
                </a:rPr>
                <a:t>3. Theo dõi phản ứng sau tiêm</a:t>
              </a:r>
              <a:endParaRPr sz="2400" b="1" i="0" u="none" strike="noStrike" cap="none">
                <a:solidFill>
                  <a:srgbClr val="963C0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2"/>
            <p:cNvGrpSpPr/>
            <p:nvPr/>
          </p:nvGrpSpPr>
          <p:grpSpPr>
            <a:xfrm>
              <a:off x="4482031" y="2631802"/>
              <a:ext cx="457200" cy="457200"/>
              <a:chOff x="384" y="1776"/>
              <a:chExt cx="1488" cy="1488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384" y="1776"/>
                <a:ext cx="1488" cy="1488"/>
              </a:xfrm>
              <a:prstGeom prst="ellipse">
                <a:avLst/>
              </a:prstGeom>
              <a:gradFill>
                <a:gsLst>
                  <a:gs pos="0">
                    <a:srgbClr val="FCF7F4"/>
                  </a:gs>
                  <a:gs pos="50000">
                    <a:schemeClr val="hlink"/>
                  </a:gs>
                  <a:gs pos="100000">
                    <a:srgbClr val="FCF7F4"/>
                  </a:gs>
                </a:gsLst>
                <a:lin ang="5400000" scaled="0"/>
              </a:gradFill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0800" dir="5400000" algn="ctr" rotWithShape="0">
                  <a:schemeClr val="lt2">
                    <a:alpha val="49803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407" y="1799"/>
                <a:ext cx="1434" cy="1434"/>
              </a:xfrm>
              <a:prstGeom prst="ellipse">
                <a:avLst/>
              </a:prstGeom>
              <a:gradFill>
                <a:gsLst>
                  <a:gs pos="0">
                    <a:srgbClr val="F5E2D7"/>
                  </a:gs>
                  <a:gs pos="50000">
                    <a:schemeClr val="hlink"/>
                  </a:gs>
                  <a:gs pos="100000">
                    <a:srgbClr val="F5E2D7"/>
                  </a:gs>
                </a:gsLst>
                <a:lin ang="5400000" scaled="0"/>
              </a:gradFill>
              <a:ln w="19050" cap="flat" cmpd="sng">
                <a:solidFill>
                  <a:schemeClr val="hlink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" name="Google Shape;191;p2"/>
          <p:cNvGrpSpPr/>
          <p:nvPr/>
        </p:nvGrpSpPr>
        <p:grpSpPr>
          <a:xfrm>
            <a:off x="979182" y="4836605"/>
            <a:ext cx="457200" cy="457200"/>
            <a:chOff x="384" y="1776"/>
            <a:chExt cx="1488" cy="1488"/>
          </a:xfrm>
        </p:grpSpPr>
        <p:sp>
          <p:nvSpPr>
            <p:cNvPr id="192" name="Google Shape;192;p2"/>
            <p:cNvSpPr/>
            <p:nvPr/>
          </p:nvSpPr>
          <p:spPr>
            <a:xfrm>
              <a:off x="384" y="1776"/>
              <a:ext cx="1488" cy="1488"/>
            </a:xfrm>
            <a:prstGeom prst="ellipse">
              <a:avLst/>
            </a:prstGeom>
            <a:gradFill>
              <a:gsLst>
                <a:gs pos="0">
                  <a:srgbClr val="FCF6F6"/>
                </a:gs>
                <a:gs pos="50000">
                  <a:schemeClr val="folHlink"/>
                </a:gs>
                <a:gs pos="100000">
                  <a:srgbClr val="FCF6F6"/>
                </a:gs>
              </a:gsLst>
              <a:lin ang="5400000" scaled="0"/>
            </a:gradFill>
            <a:ln w="12700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0800" dir="5400000" algn="ctr" rotWithShape="0">
                <a:schemeClr val="lt2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7" y="1799"/>
              <a:ext cx="1434" cy="1434"/>
            </a:xfrm>
            <a:prstGeom prst="ellipse">
              <a:avLst/>
            </a:prstGeom>
            <a:gradFill>
              <a:gsLst>
                <a:gs pos="0">
                  <a:srgbClr val="F6DEE0"/>
                </a:gs>
                <a:gs pos="50000">
                  <a:schemeClr val="folHlink"/>
                </a:gs>
                <a:gs pos="100000">
                  <a:srgbClr val="F6DEE0"/>
                </a:gs>
              </a:gsLst>
              <a:lin ang="5400000" scaled="0"/>
            </a:gradFill>
            <a:ln w="19050" cap="flat" cmpd="sng">
              <a:solidFill>
                <a:schemeClr val="folHlink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790430" y="2259677"/>
            <a:ext cx="3124200" cy="3124200"/>
            <a:chOff x="384" y="1776"/>
            <a:chExt cx="1488" cy="1488"/>
          </a:xfrm>
        </p:grpSpPr>
        <p:sp>
          <p:nvSpPr>
            <p:cNvPr id="195" name="Google Shape;195;p2"/>
            <p:cNvSpPr/>
            <p:nvPr/>
          </p:nvSpPr>
          <p:spPr>
            <a:xfrm>
              <a:off x="384" y="1776"/>
              <a:ext cx="1488" cy="148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dk2"/>
                </a:gs>
                <a:gs pos="100000">
                  <a:srgbClr val="FFFFFF"/>
                </a:gs>
              </a:gsLst>
              <a:lin ang="5400000" scaled="0"/>
            </a:gra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0800" dir="5400000" algn="ctr" rotWithShape="0">
                <a:schemeClr val="lt2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" y="1799"/>
              <a:ext cx="1434" cy="1434"/>
            </a:xfrm>
            <a:prstGeom prst="ellipse">
              <a:avLst/>
            </a:prstGeom>
            <a:gradFill>
              <a:gsLst>
                <a:gs pos="0">
                  <a:srgbClr val="EEDEEF"/>
                </a:gs>
                <a:gs pos="50000">
                  <a:schemeClr val="dk2"/>
                </a:gs>
                <a:gs pos="100000">
                  <a:srgbClr val="EEDEEF"/>
                </a:gs>
              </a:gsLst>
              <a:lin ang="5400000" scaled="0"/>
            </a:gradFill>
            <a:ln w="19050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3849543" y="4804526"/>
            <a:ext cx="6442545" cy="474227"/>
            <a:chOff x="4560538" y="4121005"/>
            <a:chExt cx="6442545" cy="474227"/>
          </a:xfrm>
        </p:grpSpPr>
        <p:grpSp>
          <p:nvGrpSpPr>
            <p:cNvPr id="198" name="Google Shape;198;p2"/>
            <p:cNvGrpSpPr/>
            <p:nvPr/>
          </p:nvGrpSpPr>
          <p:grpSpPr>
            <a:xfrm>
              <a:off x="4560538" y="4138032"/>
              <a:ext cx="457200" cy="457200"/>
              <a:chOff x="384" y="1776"/>
              <a:chExt cx="1488" cy="1488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384" y="1776"/>
                <a:ext cx="1488" cy="1488"/>
              </a:xfrm>
              <a:prstGeom prst="ellipse">
                <a:avLst/>
              </a:prstGeom>
              <a:gradFill>
                <a:gsLst>
                  <a:gs pos="0">
                    <a:srgbClr val="FBF4F7"/>
                  </a:gs>
                  <a:gs pos="50000">
                    <a:srgbClr val="D04896"/>
                  </a:gs>
                  <a:gs pos="100000">
                    <a:srgbClr val="FBF4F7"/>
                  </a:gs>
                </a:gsLst>
                <a:lin ang="5400000" scaled="0"/>
              </a:gradFill>
              <a:ln w="12700" cap="flat" cmpd="sng">
                <a:solidFill>
                  <a:srgbClr val="D0489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0800" dir="5400000" algn="ctr" rotWithShape="0">
                  <a:schemeClr val="lt2">
                    <a:alpha val="49803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07" y="1799"/>
                <a:ext cx="1434" cy="1434"/>
              </a:xfrm>
              <a:prstGeom prst="ellipse">
                <a:avLst/>
              </a:prstGeom>
              <a:gradFill>
                <a:gsLst>
                  <a:gs pos="0">
                    <a:srgbClr val="F0D5E1"/>
                  </a:gs>
                  <a:gs pos="50000">
                    <a:srgbClr val="D04896"/>
                  </a:gs>
                  <a:gs pos="100000">
                    <a:srgbClr val="F0D5E1"/>
                  </a:gs>
                </a:gsLst>
                <a:lin ang="5400000" scaled="0"/>
              </a:gradFill>
              <a:ln w="19050" cap="flat" cmpd="sng">
                <a:solidFill>
                  <a:srgbClr val="D04896">
                    <a:alpha val="2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2"/>
            <p:cNvSpPr txBox="1"/>
            <p:nvPr/>
          </p:nvSpPr>
          <p:spPr>
            <a:xfrm>
              <a:off x="5142034" y="4121005"/>
              <a:ext cx="58610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9E0000"/>
                  </a:solidFill>
                  <a:latin typeface="Arial"/>
                  <a:ea typeface="Arial"/>
                  <a:cs typeface="Arial"/>
                  <a:sym typeface="Arial"/>
                </a:rPr>
                <a:t>4. Báo cáo kết quả tiêm</a:t>
              </a:r>
              <a:endParaRPr sz="2400" b="1" i="0" u="none" strike="noStrike" cap="non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3577593" y="1610216"/>
            <a:ext cx="6973463" cy="468158"/>
            <a:chOff x="3125062" y="5399168"/>
            <a:chExt cx="6973463" cy="468158"/>
          </a:xfrm>
        </p:grpSpPr>
        <p:sp>
          <p:nvSpPr>
            <p:cNvPr id="203" name="Google Shape;203;p2"/>
            <p:cNvSpPr txBox="1"/>
            <p:nvPr/>
          </p:nvSpPr>
          <p:spPr>
            <a:xfrm>
              <a:off x="3641716" y="5405661"/>
              <a:ext cx="64568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005024"/>
                  </a:solidFill>
                  <a:latin typeface="Arial"/>
                  <a:ea typeface="Arial"/>
                  <a:cs typeface="Arial"/>
                  <a:sym typeface="Arial"/>
                </a:rPr>
                <a:t>1. Quản lý bằng trang tính ứng dụng DRIVE</a:t>
              </a:r>
              <a:endParaRPr sz="2400" b="1" i="0" u="none" strike="noStrike" cap="none">
                <a:solidFill>
                  <a:srgbClr val="0050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2"/>
            <p:cNvGrpSpPr/>
            <p:nvPr/>
          </p:nvGrpSpPr>
          <p:grpSpPr>
            <a:xfrm>
              <a:off x="3125062" y="5399168"/>
              <a:ext cx="457200" cy="457200"/>
              <a:chOff x="384" y="1776"/>
              <a:chExt cx="1488" cy="1488"/>
            </a:xfrm>
          </p:grpSpPr>
          <p:sp>
            <p:nvSpPr>
              <p:cNvPr id="205" name="Google Shape;205;p2"/>
              <p:cNvSpPr/>
              <p:nvPr/>
            </p:nvSpPr>
            <p:spPr>
              <a:xfrm>
                <a:off x="384" y="1776"/>
                <a:ext cx="1488" cy="1488"/>
              </a:xfrm>
              <a:prstGeom prst="ellipse">
                <a:avLst/>
              </a:prstGeom>
              <a:gradFill>
                <a:gsLst>
                  <a:gs pos="0">
                    <a:srgbClr val="FBF4F7"/>
                  </a:gs>
                  <a:gs pos="50000">
                    <a:srgbClr val="D04896"/>
                  </a:gs>
                  <a:gs pos="100000">
                    <a:srgbClr val="FBF4F7"/>
                  </a:gs>
                </a:gsLst>
                <a:lin ang="5400000" scaled="0"/>
              </a:gradFill>
              <a:ln w="12700" cap="flat" cmpd="sng">
                <a:solidFill>
                  <a:srgbClr val="4B937B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50800" dir="5400000" algn="ctr" rotWithShape="0">
                  <a:schemeClr val="lt2">
                    <a:alpha val="49803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407" y="1799"/>
                <a:ext cx="1434" cy="1434"/>
              </a:xfrm>
              <a:prstGeom prst="ellipse">
                <a:avLst/>
              </a:prstGeom>
              <a:gradFill>
                <a:gsLst>
                  <a:gs pos="0">
                    <a:srgbClr val="E2F0EB"/>
                  </a:gs>
                  <a:gs pos="50000">
                    <a:srgbClr val="4B937B"/>
                  </a:gs>
                  <a:gs pos="100000">
                    <a:srgbClr val="C6E1D8"/>
                  </a:gs>
                </a:gsLst>
                <a:lin ang="5400000" scaled="0"/>
              </a:gradFill>
              <a:ln w="19050" cap="flat" cmpd="sng">
                <a:solidFill>
                  <a:srgbClr val="4B93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7" name="Google Shape;207;p2"/>
          <p:cNvSpPr txBox="1"/>
          <p:nvPr/>
        </p:nvSpPr>
        <p:spPr>
          <a:xfrm>
            <a:off x="1012922" y="3084365"/>
            <a:ext cx="2564671" cy="149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E6C"/>
                </a:solidFill>
                <a:latin typeface="Arial"/>
                <a:ea typeface="Arial"/>
                <a:cs typeface="Arial"/>
                <a:sym typeface="Arial"/>
              </a:rPr>
              <a:t>NỘI DUNG CHÍNH</a:t>
            </a:r>
            <a:endParaRPr sz="3200" b="1" i="0" u="none" strike="noStrike" cap="none">
              <a:solidFill>
                <a:srgbClr val="003E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>
            <a:spLocks noGrp="1"/>
          </p:cNvSpPr>
          <p:nvPr>
            <p:ph type="title"/>
          </p:nvPr>
        </p:nvSpPr>
        <p:spPr>
          <a:xfrm>
            <a:off x="406400" y="192459"/>
            <a:ext cx="8077199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3258"/>
                </a:solidFill>
                <a:latin typeface="Arial"/>
                <a:ea typeface="Arial"/>
                <a:cs typeface="Arial"/>
                <a:sym typeface="Arial"/>
              </a:rPr>
              <a:t>1. QUẢN LÝ BẰNG TRANG TÍNH</a:t>
            </a:r>
            <a:endParaRPr b="1">
              <a:solidFill>
                <a:srgbClr val="733278"/>
              </a:solidFill>
            </a:endParaRPr>
          </a:p>
        </p:txBody>
      </p:sp>
      <p:sp>
        <p:nvSpPr>
          <p:cNvPr id="213" name="Google Shape;213;p3"/>
          <p:cNvSpPr txBox="1">
            <a:spLocks noGrp="1"/>
          </p:cNvSpPr>
          <p:nvPr>
            <p:ph type="body" idx="1"/>
          </p:nvPr>
        </p:nvSpPr>
        <p:spPr>
          <a:xfrm>
            <a:off x="875210" y="1066800"/>
            <a:ext cx="10398035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b="1"/>
              <a:t>Mục đích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Dự kiến số ngày tiêm và lên kế hoạch tiêm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Lưu trữ danh sách và theo dõi đối tượng tiêm chủng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Báo cáo kết quả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❖"/>
            </a:pPr>
            <a:r>
              <a:rPr lang="en-US" b="1"/>
              <a:t>Ưu điểm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Nhập 1 lần danh sách nhưng các bên được chia sẻ đều có được thông tin nhanh chóng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Dễ dàng theo dõi và thống kê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❖"/>
            </a:pPr>
            <a:r>
              <a:rPr lang="en-US" b="1"/>
              <a:t>Hạn chế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/>
              <a:t>- Người chưa dùng trang tính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/>
          <p:nvPr/>
        </p:nvSpPr>
        <p:spPr>
          <a:xfrm flipH="1">
            <a:off x="8375806" y="4558145"/>
            <a:ext cx="3646343" cy="2299855"/>
          </a:xfrm>
          <a:prstGeom prst="homePlate">
            <a:avLst>
              <a:gd name="adj" fmla="val 26078"/>
            </a:avLst>
          </a:prstGeom>
          <a:solidFill>
            <a:srgbClr val="F2B800"/>
          </a:solidFill>
          <a:ln w="25400" cap="flat" cmpd="sng">
            <a:solidFill>
              <a:srgbClr val="D6E4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4025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ĐK: Có địa chỉ gmail</a:t>
            </a:r>
            <a:endParaRPr/>
          </a:p>
          <a:p>
            <a:pPr marL="454025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 thư mục được chia sẻ nằm trong drive: Vào mục “Được chia sẻ với tôi”/ “Shared with me”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4"/>
          <p:cNvGrpSpPr/>
          <p:nvPr/>
        </p:nvGrpSpPr>
        <p:grpSpPr>
          <a:xfrm>
            <a:off x="859407" y="1211572"/>
            <a:ext cx="7436799" cy="5518799"/>
            <a:chOff x="2300881" y="1074462"/>
            <a:chExt cx="7510487" cy="5467179"/>
          </a:xfrm>
        </p:grpSpPr>
        <p:grpSp>
          <p:nvGrpSpPr>
            <p:cNvPr id="220" name="Google Shape;220;p4"/>
            <p:cNvGrpSpPr/>
            <p:nvPr/>
          </p:nvGrpSpPr>
          <p:grpSpPr>
            <a:xfrm>
              <a:off x="2300881" y="1074462"/>
              <a:ext cx="7510487" cy="5467179"/>
              <a:chOff x="268882" y="1324"/>
              <a:chExt cx="7510487" cy="5467179"/>
            </a:xfrm>
          </p:grpSpPr>
          <p:sp>
            <p:nvSpPr>
              <p:cNvPr id="221" name="Google Shape;221;p4"/>
              <p:cNvSpPr/>
              <p:nvPr/>
            </p:nvSpPr>
            <p:spPr>
              <a:xfrm>
                <a:off x="2607429" y="1324"/>
                <a:ext cx="2833393" cy="1416696"/>
              </a:xfrm>
              <a:prstGeom prst="roundRect">
                <a:avLst>
                  <a:gd name="adj" fmla="val 10000"/>
                </a:avLst>
              </a:prstGeom>
              <a:solidFill>
                <a:srgbClr val="4B937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 txBox="1"/>
              <p:nvPr/>
            </p:nvSpPr>
            <p:spPr>
              <a:xfrm>
                <a:off x="2648923" y="42818"/>
                <a:ext cx="2750405" cy="1333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0950" tIns="140950" rIns="140950" bIns="140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Trang tính</a:t>
                </a:r>
                <a:endParaRPr sz="3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 rot="3600000">
                <a:off x="5133737" y="2419562"/>
                <a:ext cx="1474960" cy="495843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  <a:solidFill>
                <a:srgbClr val="346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 txBox="1"/>
              <p:nvPr/>
            </p:nvSpPr>
            <p:spPr>
              <a:xfrm rot="3600000">
                <a:off x="5282490" y="2518731"/>
                <a:ext cx="1177454" cy="297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4945976" y="4051807"/>
                <a:ext cx="2833393" cy="1416696"/>
              </a:xfrm>
              <a:prstGeom prst="roundRect">
                <a:avLst>
                  <a:gd name="adj" fmla="val 10000"/>
                </a:avLst>
              </a:prstGeom>
              <a:solidFill>
                <a:srgbClr val="1A364F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 txBox="1"/>
              <p:nvPr/>
            </p:nvSpPr>
            <p:spPr>
              <a:xfrm>
                <a:off x="4987470" y="4093301"/>
                <a:ext cx="2750405" cy="1333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0950" tIns="140950" rIns="140950" bIns="140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Đơn vị thực hiện tiêm</a:t>
                </a:r>
                <a:endParaRPr sz="3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 rot="10800000">
                <a:off x="3286646" y="4961676"/>
                <a:ext cx="1474960" cy="495843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  <a:solidFill>
                <a:srgbClr val="346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 txBox="1"/>
              <p:nvPr/>
            </p:nvSpPr>
            <p:spPr>
              <a:xfrm>
                <a:off x="3435399" y="5060845"/>
                <a:ext cx="1177454" cy="297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268882" y="4051807"/>
                <a:ext cx="2833393" cy="1416696"/>
              </a:xfrm>
              <a:prstGeom prst="roundRect">
                <a:avLst>
                  <a:gd name="adj" fmla="val 10000"/>
                </a:avLst>
              </a:prstGeom>
              <a:solidFill>
                <a:srgbClr val="A400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 txBox="1"/>
              <p:nvPr/>
            </p:nvSpPr>
            <p:spPr>
              <a:xfrm>
                <a:off x="310376" y="4093301"/>
                <a:ext cx="2750405" cy="1333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0950" tIns="140950" rIns="140950" bIns="140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HCDC</a:t>
                </a:r>
                <a:endParaRPr sz="3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 rot="-3600000">
                <a:off x="1478493" y="2381353"/>
                <a:ext cx="1474960" cy="495843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  <a:solidFill>
                <a:srgbClr val="346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 txBox="1"/>
              <p:nvPr/>
            </p:nvSpPr>
            <p:spPr>
              <a:xfrm rot="-3600000">
                <a:off x="1627246" y="2480522"/>
                <a:ext cx="1177454" cy="297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4"/>
            <p:cNvSpPr txBox="1"/>
            <p:nvPr/>
          </p:nvSpPr>
          <p:spPr>
            <a:xfrm rot="-3599744">
              <a:off x="2553685" y="3245985"/>
              <a:ext cx="23332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thông tin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"/>
            <p:cNvSpPr txBox="1"/>
            <p:nvPr/>
          </p:nvSpPr>
          <p:spPr>
            <a:xfrm rot="-3599744">
              <a:off x="3528849" y="3682732"/>
              <a:ext cx="23797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Nhận thông tin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 txBox="1"/>
            <p:nvPr/>
          </p:nvSpPr>
          <p:spPr>
            <a:xfrm rot="3539875">
              <a:off x="7293724" y="3232919"/>
              <a:ext cx="23797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Nhận thông tin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"/>
            <p:cNvSpPr txBox="1"/>
            <p:nvPr/>
          </p:nvSpPr>
          <p:spPr>
            <a:xfrm rot="3539875">
              <a:off x="6306946" y="3757287"/>
              <a:ext cx="23797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Báo cáo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"/>
            <p:cNvSpPr txBox="1"/>
            <p:nvPr/>
          </p:nvSpPr>
          <p:spPr>
            <a:xfrm>
              <a:off x="4906123" y="5229839"/>
              <a:ext cx="23797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Tương tác với người phụ trách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4"/>
          <p:cNvSpPr txBox="1">
            <a:spLocks noGrp="1"/>
          </p:cNvSpPr>
          <p:nvPr>
            <p:ph type="body" idx="1"/>
          </p:nvPr>
        </p:nvSpPr>
        <p:spPr>
          <a:xfrm>
            <a:off x="293782" y="219167"/>
            <a:ext cx="5174129" cy="6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b="1"/>
              <a:t>Cách sử dụng và thao tác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body" idx="1"/>
          </p:nvPr>
        </p:nvSpPr>
        <p:spPr>
          <a:xfrm>
            <a:off x="271070" y="909611"/>
            <a:ext cx="11277600" cy="40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- Vào gmail mà đơn vị đăng ký chia sẻ</a:t>
            </a:r>
            <a:endParaRPr sz="2400"/>
          </a:p>
        </p:txBody>
      </p:sp>
      <p:sp>
        <p:nvSpPr>
          <p:cNvPr id="244" name="Google Shape;244;p5"/>
          <p:cNvSpPr txBox="1"/>
          <p:nvPr/>
        </p:nvSpPr>
        <p:spPr>
          <a:xfrm>
            <a:off x="293782" y="219167"/>
            <a:ext cx="5174129" cy="6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Cách sử dụng và thao tác</a:t>
            </a:r>
            <a:endParaRPr/>
          </a:p>
        </p:txBody>
      </p:sp>
      <p:grpSp>
        <p:nvGrpSpPr>
          <p:cNvPr id="245" name="Google Shape;245;p5"/>
          <p:cNvGrpSpPr/>
          <p:nvPr/>
        </p:nvGrpSpPr>
        <p:grpSpPr>
          <a:xfrm>
            <a:off x="947112" y="1176003"/>
            <a:ext cx="5549611" cy="4485666"/>
            <a:chOff x="106040" y="1408293"/>
            <a:chExt cx="5549611" cy="5449707"/>
          </a:xfrm>
        </p:grpSpPr>
        <p:pic>
          <p:nvPicPr>
            <p:cNvPr id="246" name="Google Shape;246;p5"/>
            <p:cNvPicPr preferRelativeResize="0"/>
            <p:nvPr/>
          </p:nvPicPr>
          <p:blipFill rotWithShape="1">
            <a:blip r:embed="rId3">
              <a:alphaModFix/>
            </a:blip>
            <a:srcRect l="57346" t="11269" b="21222"/>
            <a:stretch/>
          </p:blipFill>
          <p:spPr>
            <a:xfrm>
              <a:off x="106040" y="1919569"/>
              <a:ext cx="5549611" cy="4938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5"/>
            <p:cNvSpPr/>
            <p:nvPr/>
          </p:nvSpPr>
          <p:spPr>
            <a:xfrm>
              <a:off x="4613563" y="1812553"/>
              <a:ext cx="512618" cy="501156"/>
            </a:xfrm>
            <a:prstGeom prst="ellipse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4976776" y="1408293"/>
              <a:ext cx="644237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602182" y="3391971"/>
              <a:ext cx="886691" cy="861374"/>
            </a:xfrm>
            <a:prstGeom prst="ellipse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4428024" y="3324446"/>
              <a:ext cx="6442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pic>
        <p:nvPicPr>
          <p:cNvPr id="251" name="Google Shape;2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7275" y="3959151"/>
            <a:ext cx="9126224" cy="289287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2" name="Google Shape;252;p5"/>
          <p:cNvSpPr/>
          <p:nvPr/>
        </p:nvSpPr>
        <p:spPr>
          <a:xfrm>
            <a:off x="2408715" y="5122410"/>
            <a:ext cx="2233475" cy="3551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"/>
          <p:cNvSpPr txBox="1"/>
          <p:nvPr/>
        </p:nvSpPr>
        <p:spPr>
          <a:xfrm>
            <a:off x="4099300" y="5058623"/>
            <a:ext cx="397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4596567" y="5891583"/>
            <a:ext cx="5800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4642191" y="5405586"/>
            <a:ext cx="5259455" cy="14124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406400" y="152401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35B81"/>
                </a:solidFill>
              </a:rPr>
              <a:t>Các file chia sẻ thực hiện các nhiệm vụ sau</a:t>
            </a:r>
            <a:endParaRPr sz="2800" b="1">
              <a:solidFill>
                <a:srgbClr val="235B81"/>
              </a:solidFill>
            </a:endParaRPr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955965" y="1149928"/>
            <a:ext cx="10169235" cy="526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51F"/>
              </a:buClr>
              <a:buSzPts val="2400"/>
              <a:buNone/>
            </a:pPr>
            <a:r>
              <a:rPr lang="en-US" sz="2400" dirty="0" smtClean="0"/>
              <a:t>1. File </a:t>
            </a:r>
            <a:r>
              <a:rPr lang="en-US" sz="2400" dirty="0"/>
              <a:t>“</a:t>
            </a:r>
            <a:r>
              <a:rPr lang="en-US" sz="2400" b="1" dirty="0" err="1">
                <a:solidFill>
                  <a:srgbClr val="0C0C0C"/>
                </a:solidFill>
              </a:rPr>
              <a:t>Đơn</a:t>
            </a:r>
            <a:r>
              <a:rPr lang="en-US" sz="2400" b="1" dirty="0">
                <a:solidFill>
                  <a:srgbClr val="0C0C0C"/>
                </a:solidFill>
              </a:rPr>
              <a:t> </a:t>
            </a:r>
            <a:r>
              <a:rPr lang="en-US" sz="2400" b="1" dirty="0" err="1">
                <a:solidFill>
                  <a:srgbClr val="0C0C0C"/>
                </a:solidFill>
              </a:rPr>
              <a:t>vị</a:t>
            </a:r>
            <a:r>
              <a:rPr lang="en-US" sz="2400" b="1" dirty="0" err="1"/>
              <a:t>_Quan</a:t>
            </a:r>
            <a:r>
              <a:rPr lang="en-US" sz="2400" b="1" dirty="0"/>
              <a:t> </a:t>
            </a:r>
            <a:r>
              <a:rPr lang="en-US" sz="2400" b="1" dirty="0" err="1"/>
              <a:t>ly</a:t>
            </a:r>
            <a:r>
              <a:rPr lang="en-US" sz="2400" b="1" dirty="0"/>
              <a:t> </a:t>
            </a:r>
            <a:r>
              <a:rPr lang="en-US" sz="2400" b="1" dirty="0" err="1"/>
              <a:t>doi</a:t>
            </a:r>
            <a:r>
              <a:rPr lang="en-US" sz="2400" b="1" dirty="0"/>
              <a:t> </a:t>
            </a:r>
            <a:r>
              <a:rPr lang="en-US" sz="2400" b="1" dirty="0" err="1"/>
              <a:t>tuong</a:t>
            </a:r>
            <a:r>
              <a:rPr lang="en-US" sz="2400" b="1" dirty="0"/>
              <a:t> &amp; KQ </a:t>
            </a:r>
            <a:r>
              <a:rPr lang="en-US" sz="2400" b="1" dirty="0" err="1"/>
              <a:t>tiem</a:t>
            </a:r>
            <a:r>
              <a:rPr lang="en-US" sz="2400" b="1" dirty="0"/>
              <a:t> </a:t>
            </a:r>
            <a:r>
              <a:rPr lang="en-US" sz="2400" b="1" dirty="0" err="1"/>
              <a:t>vx</a:t>
            </a:r>
            <a:r>
              <a:rPr lang="en-US" sz="2400" b="1" dirty="0"/>
              <a:t> Covid-19 dot </a:t>
            </a:r>
            <a:r>
              <a:rPr lang="en-US" sz="2400" b="1" dirty="0" smtClean="0"/>
              <a:t>3</a:t>
            </a:r>
            <a:r>
              <a:rPr lang="en-US" sz="2400" dirty="0" smtClean="0"/>
              <a:t>”:</a:t>
            </a:r>
            <a:endParaRPr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51F"/>
              </a:buClr>
              <a:buSzPts val="2400"/>
              <a:buFont typeface="Arial"/>
              <a:buChar char="-"/>
            </a:pP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chủng</a:t>
            </a:r>
            <a:endParaRPr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51F"/>
              </a:buClr>
              <a:buSzPts val="2400"/>
              <a:buFont typeface="Arial"/>
              <a:buChar char="-"/>
            </a:pP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cáo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/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đợt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endParaRPr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51F"/>
              </a:buClr>
              <a:buSzPts val="2400"/>
              <a:buFont typeface="Arial"/>
              <a:buChar char="-"/>
            </a:pP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cáo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/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đợt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51F"/>
              </a:buClr>
              <a:buSzPts val="2400"/>
              <a:buNone/>
            </a:pPr>
            <a:r>
              <a:rPr lang="en-US" sz="2400" dirty="0" smtClean="0"/>
              <a:t>2. File </a:t>
            </a:r>
            <a:r>
              <a:rPr lang="en-US" sz="2400" dirty="0"/>
              <a:t>“</a:t>
            </a:r>
            <a:r>
              <a:rPr lang="en-US" sz="2400" b="1" dirty="0"/>
              <a:t>PHIẾU KHẢO SÁT SAU TIÊM CHỦNG VẮC XIN PHÒNG COVID-19</a:t>
            </a:r>
            <a:r>
              <a:rPr lang="en-US" sz="2400" dirty="0"/>
              <a:t>”: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 smtClean="0"/>
              <a:t>tiêm</a:t>
            </a:r>
            <a:endParaRPr lang="en-US" sz="2400" dirty="0" smtClean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51F"/>
              </a:buClr>
              <a:buSzPts val="2400"/>
              <a:buNone/>
            </a:pPr>
            <a:r>
              <a:rPr lang="en-US" sz="2400" dirty="0" smtClean="0"/>
              <a:t>3. </a:t>
            </a:r>
            <a:r>
              <a:rPr lang="en-US" sz="2400" b="1" dirty="0" err="1" smtClean="0"/>
              <a:t>Mã</a:t>
            </a:r>
            <a:r>
              <a:rPr lang="en-US" sz="2400" b="1" dirty="0" smtClean="0"/>
              <a:t> QR: </a:t>
            </a:r>
            <a:r>
              <a:rPr lang="en-US" sz="2400" dirty="0" err="1" smtClean="0"/>
              <a:t>dán</a:t>
            </a:r>
            <a:r>
              <a:rPr lang="en-US" sz="2400" dirty="0" smtClean="0"/>
              <a:t> ở </a:t>
            </a:r>
            <a:r>
              <a:rPr lang="en-US" sz="2400" dirty="0" err="1" smtClean="0"/>
              <a:t>tờ</a:t>
            </a:r>
            <a:r>
              <a:rPr lang="en-US" sz="2400" dirty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dõi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cố</a:t>
            </a:r>
            <a:r>
              <a:rPr lang="en-US" sz="2400" dirty="0" smtClean="0"/>
              <a:t> </a:t>
            </a:r>
            <a:r>
              <a:rPr lang="en-US" sz="2400" dirty="0" err="1" smtClean="0"/>
              <a:t>bất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tiêm</a:t>
            </a:r>
            <a:r>
              <a:rPr lang="en-US" sz="2400" dirty="0" smtClean="0"/>
              <a:t> </a:t>
            </a:r>
            <a:r>
              <a:rPr lang="en-US" sz="2400" dirty="0" err="1" smtClean="0"/>
              <a:t>chủng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chia </a:t>
            </a:r>
            <a:r>
              <a:rPr lang="en-US" sz="2400" dirty="0" err="1" smtClean="0"/>
              <a:t>sẻ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tiêm</a:t>
            </a:r>
            <a:r>
              <a:rPr lang="en-US" sz="2400" dirty="0" smtClean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>
            <a:spLocks noGrp="1"/>
          </p:cNvSpPr>
          <p:nvPr>
            <p:ph type="body" idx="1"/>
          </p:nvPr>
        </p:nvSpPr>
        <p:spPr>
          <a:xfrm>
            <a:off x="406400" y="287254"/>
            <a:ext cx="7998012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2. QUẢN LÝ ĐỐI TƯỢNG TIÊM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267" name="Google Shape;267;p7"/>
          <p:cNvSpPr txBox="1"/>
          <p:nvPr/>
        </p:nvSpPr>
        <p:spPr>
          <a:xfrm>
            <a:off x="1108364" y="1468581"/>
            <a:ext cx="9684327" cy="451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</a:pP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danh</a:t>
            </a: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đối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tượng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tiêm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chủng</a:t>
            </a:r>
            <a:endParaRPr dirty="0"/>
          </a:p>
          <a:p>
            <a:pPr marR="0" lvl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danh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file excel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bảng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duyệt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endParaRPr sz="24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chemeClr val="dk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danh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hướng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HCDC,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đầy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đủ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</a:t>
            </a:r>
            <a:endParaRPr dirty="0"/>
          </a:p>
          <a:p>
            <a:pPr marL="342900" lvl="0" indent="-34290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ts val="2400"/>
              <a:buFont typeface="Wingdings" panose="05000000000000000000" pitchFamily="2" charset="2"/>
              <a:buChar char="à"/>
            </a:pP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danh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en-US" sz="2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ts val="2400"/>
            </a:pPr>
            <a:r>
              <a:rPr lang="en-US" sz="2400" b="1" dirty="0" smtClean="0">
                <a:solidFill>
                  <a:schemeClr val="dk1"/>
                </a:solidFill>
              </a:rPr>
              <a:t>+ </a:t>
            </a:r>
            <a:r>
              <a:rPr lang="en-US" sz="2400" b="1" dirty="0" err="1" smtClean="0">
                <a:solidFill>
                  <a:schemeClr val="dk1"/>
                </a:solidFill>
              </a:rPr>
              <a:t>Gửi</a:t>
            </a:r>
            <a:r>
              <a:rPr lang="en-US" sz="2400" b="1" dirty="0" smtClean="0">
                <a:solidFill>
                  <a:schemeClr val="dk1"/>
                </a:solidFill>
              </a:rPr>
              <a:t> file excel </a:t>
            </a: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trước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26/5/2021</a:t>
            </a:r>
          </a:p>
          <a:p>
            <a:pPr lv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ts val="2400"/>
            </a:pPr>
            <a:r>
              <a:rPr lang="en-US" sz="2400" b="1" dirty="0" smtClean="0">
                <a:solidFill>
                  <a:schemeClr val="dk1"/>
                </a:solidFill>
              </a:rPr>
              <a:t>+ </a:t>
            </a:r>
            <a:r>
              <a:rPr lang="en-US" sz="2400" b="1" dirty="0" err="1" smtClean="0">
                <a:solidFill>
                  <a:schemeClr val="dk1"/>
                </a:solidFill>
              </a:rPr>
              <a:t>Gửi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</a:rPr>
              <a:t>bảng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</a:rPr>
              <a:t>ký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</a:rPr>
              <a:t>duyệt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</a:rPr>
              <a:t>trước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</a:rPr>
              <a:t>ngày</a:t>
            </a:r>
            <a:r>
              <a:rPr lang="en-US" sz="2400" b="1" dirty="0" smtClean="0">
                <a:solidFill>
                  <a:schemeClr val="dk1"/>
                </a:solidFill>
              </a:rPr>
              <a:t> 27/5/2021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body" idx="1"/>
          </p:nvPr>
        </p:nvSpPr>
        <p:spPr>
          <a:xfrm>
            <a:off x="1052945" y="1427017"/>
            <a:ext cx="10086110" cy="465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b="1" dirty="0" err="1"/>
              <a:t>Quản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endParaRPr b="1" dirty="0"/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 b="1" dirty="0" err="1"/>
              <a:t>Bước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: 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 err="1"/>
              <a:t>Vào</a:t>
            </a:r>
            <a:r>
              <a:rPr lang="en-US" sz="2400" dirty="0"/>
              <a:t> file “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…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ly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 </a:t>
            </a:r>
            <a:r>
              <a:rPr lang="en-US" sz="2400" dirty="0" err="1"/>
              <a:t>tuong</a:t>
            </a:r>
            <a:r>
              <a:rPr lang="en-US" sz="2400" dirty="0"/>
              <a:t> &amp; KQ </a:t>
            </a:r>
            <a:r>
              <a:rPr lang="en-US" sz="2400" dirty="0" err="1"/>
              <a:t>tiem</a:t>
            </a:r>
            <a:r>
              <a:rPr lang="en-US" sz="2400" dirty="0"/>
              <a:t> </a:t>
            </a:r>
            <a:r>
              <a:rPr lang="en-US" sz="2400" dirty="0" err="1"/>
              <a:t>vx</a:t>
            </a:r>
            <a:r>
              <a:rPr lang="en-US" sz="2400" dirty="0"/>
              <a:t> Covid-19 dot </a:t>
            </a:r>
            <a:r>
              <a:rPr lang="en-US" sz="2400" dirty="0" smtClean="0"/>
              <a:t>3”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+ Sheet “PL_DK </a:t>
            </a:r>
            <a:r>
              <a:rPr lang="en-US" sz="2400" b="1" dirty="0" err="1"/>
              <a:t>doi</a:t>
            </a:r>
            <a:r>
              <a:rPr lang="en-US" sz="2400" b="1" dirty="0"/>
              <a:t> </a:t>
            </a:r>
            <a:r>
              <a:rPr lang="en-US" sz="2400" b="1" dirty="0" err="1"/>
              <a:t>tuong</a:t>
            </a:r>
            <a:r>
              <a:rPr lang="en-US" sz="2400" b="1" dirty="0"/>
              <a:t> </a:t>
            </a:r>
            <a:r>
              <a:rPr lang="en-US" sz="2400" b="1" dirty="0" err="1"/>
              <a:t>tiem</a:t>
            </a:r>
            <a:r>
              <a:rPr lang="en-US" sz="2400" b="1" dirty="0"/>
              <a:t>”: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ký</a:t>
            </a:r>
            <a:r>
              <a:rPr lang="en-US" sz="2400" dirty="0"/>
              <a:t> ban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(</a:t>
            </a:r>
            <a:r>
              <a:rPr lang="en-US" sz="2400" i="1" dirty="0" err="1"/>
              <a:t>Lấy</a:t>
            </a:r>
            <a:r>
              <a:rPr lang="en-US" sz="2400" i="1" dirty="0"/>
              <a:t> </a:t>
            </a:r>
            <a:r>
              <a:rPr lang="en-US" sz="2400" i="1" dirty="0" err="1"/>
              <a:t>từ</a:t>
            </a:r>
            <a:r>
              <a:rPr lang="en-US" sz="2400" i="1" dirty="0"/>
              <a:t> file </a:t>
            </a:r>
            <a:r>
              <a:rPr lang="en-US" sz="2400" i="1" dirty="0" err="1"/>
              <a:t>đơn</a:t>
            </a:r>
            <a:r>
              <a:rPr lang="en-US" sz="2400" i="1" dirty="0"/>
              <a:t> </a:t>
            </a:r>
            <a:r>
              <a:rPr lang="en-US" sz="2400" i="1" dirty="0" err="1"/>
              <a:t>vị</a:t>
            </a:r>
            <a:r>
              <a:rPr lang="en-US" sz="2400" i="1" dirty="0"/>
              <a:t> </a:t>
            </a:r>
            <a:r>
              <a:rPr lang="en-US" sz="2400" i="1" dirty="0" err="1"/>
              <a:t>gửi</a:t>
            </a:r>
            <a:r>
              <a:rPr lang="en-US" sz="2400" i="1" dirty="0"/>
              <a:t> qua mail</a:t>
            </a:r>
            <a:r>
              <a:rPr lang="en-US" sz="2400" dirty="0"/>
              <a:t>). </a:t>
            </a:r>
            <a:r>
              <a:rPr lang="en-US" sz="2400" b="1" dirty="0"/>
              <a:t>KHÔNG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xóa</a:t>
            </a:r>
            <a:r>
              <a:rPr lang="en-US" sz="2400" b="1" dirty="0"/>
              <a:t> sheet </a:t>
            </a:r>
            <a:r>
              <a:rPr lang="en-US" sz="2400" b="1" dirty="0" err="1" smtClean="0"/>
              <a:t>này</a:t>
            </a:r>
            <a:r>
              <a:rPr lang="en-US" sz="2400" b="1" dirty="0" smtClean="0"/>
              <a:t>.</a:t>
            </a:r>
            <a:endParaRPr lang="en-US" sz="2400" dirty="0"/>
          </a:p>
          <a:p>
            <a:pPr marL="342900" lvl="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400"/>
              <a:buFont typeface="Wingdings" panose="05000000000000000000" pitchFamily="2" charset="2"/>
              <a:buChar char="à"/>
            </a:pPr>
            <a:r>
              <a:rPr lang="en-US" sz="2400" dirty="0" err="1"/>
              <a:t>N</a:t>
            </a:r>
            <a:r>
              <a:rPr lang="en-US" sz="2400" dirty="0" err="1" smtClean="0"/>
              <a:t>hập</a:t>
            </a:r>
            <a:r>
              <a:rPr lang="en-US" sz="2400" dirty="0" smtClean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ở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b="1" dirty="0" err="1" smtClean="0"/>
              <a:t>Ngày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kiến</a:t>
            </a:r>
            <a:r>
              <a:rPr lang="en-US" sz="2400" b="1" dirty="0" smtClean="0"/>
              <a:t>. </a:t>
            </a:r>
          </a:p>
          <a:p>
            <a:pPr marL="342900" lvl="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400"/>
              <a:buFont typeface="Wingdings" panose="05000000000000000000" pitchFamily="2" charset="2"/>
              <a:buChar char="à"/>
            </a:pPr>
            <a:r>
              <a:rPr lang="en-US" sz="2400" b="1" dirty="0" err="1" smtClean="0"/>
              <a:t>Nhập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ngày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tế</a:t>
            </a:r>
            <a:endParaRPr lang="en-US" dirty="0"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73" name="Google Shape;273;p8"/>
          <p:cNvSpPr txBox="1"/>
          <p:nvPr/>
        </p:nvSpPr>
        <p:spPr>
          <a:xfrm>
            <a:off x="406400" y="287254"/>
            <a:ext cx="7998012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QUẢN LÝ ĐỐI TƯỢNG TIÊM (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body" idx="1"/>
          </p:nvPr>
        </p:nvSpPr>
        <p:spPr>
          <a:xfrm>
            <a:off x="613954" y="1066800"/>
            <a:ext cx="11070046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b="1" dirty="0" err="1"/>
              <a:t>Bước</a:t>
            </a:r>
            <a:r>
              <a:rPr lang="en-US" b="1" dirty="0"/>
              <a:t> 2: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chủng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+ </a:t>
            </a:r>
            <a:r>
              <a:rPr lang="en-US" sz="2400" dirty="0"/>
              <a:t>In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ký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: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ký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chủng</a:t>
            </a:r>
            <a:r>
              <a:rPr lang="en-US" sz="2400" dirty="0"/>
              <a:t> </a:t>
            </a: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+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chủng</a:t>
            </a:r>
            <a:endParaRPr dirty="0"/>
          </a:p>
        </p:txBody>
      </p:sp>
      <p:sp>
        <p:nvSpPr>
          <p:cNvPr id="279" name="Google Shape;279;p9"/>
          <p:cNvSpPr txBox="1"/>
          <p:nvPr/>
        </p:nvSpPr>
        <p:spPr>
          <a:xfrm>
            <a:off x="406400" y="291737"/>
            <a:ext cx="11277600" cy="59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Quản lý đối tượng theo ngày tiêm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9"/>
          <p:cNvGrpSpPr/>
          <p:nvPr/>
        </p:nvGrpSpPr>
        <p:grpSpPr>
          <a:xfrm>
            <a:off x="0" y="3844815"/>
            <a:ext cx="11983742" cy="3052628"/>
            <a:chOff x="941" y="4143718"/>
            <a:chExt cx="11983742" cy="4032001"/>
          </a:xfrm>
        </p:grpSpPr>
        <p:sp>
          <p:nvSpPr>
            <p:cNvPr id="281" name="Google Shape;281;p9"/>
            <p:cNvSpPr/>
            <p:nvPr/>
          </p:nvSpPr>
          <p:spPr>
            <a:xfrm>
              <a:off x="941" y="4143719"/>
              <a:ext cx="1554385" cy="935341"/>
            </a:xfrm>
            <a:custGeom>
              <a:avLst/>
              <a:gdLst/>
              <a:ahLst/>
              <a:cxnLst/>
              <a:rect l="l" t="t" r="r" b="b"/>
              <a:pathLst>
                <a:path w="1554385" h="691200" extrusionOk="0">
                  <a:moveTo>
                    <a:pt x="0" y="69120"/>
                  </a:moveTo>
                  <a:cubicBezTo>
                    <a:pt x="0" y="30946"/>
                    <a:pt x="30946" y="0"/>
                    <a:pt x="69120" y="0"/>
                  </a:cubicBezTo>
                  <a:lnTo>
                    <a:pt x="1485265" y="0"/>
                  </a:lnTo>
                  <a:cubicBezTo>
                    <a:pt x="1523439" y="0"/>
                    <a:pt x="1554385" y="30946"/>
                    <a:pt x="1554385" y="69120"/>
                  </a:cubicBezTo>
                  <a:lnTo>
                    <a:pt x="1554385" y="622080"/>
                  </a:lnTo>
                  <a:cubicBezTo>
                    <a:pt x="1554385" y="660254"/>
                    <a:pt x="1523439" y="691200"/>
                    <a:pt x="1485265" y="691200"/>
                  </a:cubicBezTo>
                  <a:lnTo>
                    <a:pt x="69120" y="691200"/>
                  </a:lnTo>
                  <a:cubicBezTo>
                    <a:pt x="30946" y="691200"/>
                    <a:pt x="0" y="660254"/>
                    <a:pt x="0" y="622080"/>
                  </a:cubicBezTo>
                  <a:lnTo>
                    <a:pt x="0" y="69120"/>
                  </a:lnTo>
                  <a:close/>
                </a:path>
              </a:pathLst>
            </a:custGeom>
            <a:solidFill>
              <a:srgbClr val="3262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128000" rIns="128000" bIns="2989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Tiếp nhận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19309" y="5104223"/>
              <a:ext cx="1554385" cy="3071496"/>
            </a:xfrm>
            <a:custGeom>
              <a:avLst/>
              <a:gdLst/>
              <a:ahLst/>
              <a:cxnLst/>
              <a:rect l="l" t="t" r="r" b="b"/>
              <a:pathLst>
                <a:path w="1554385" h="3340800" extrusionOk="0">
                  <a:moveTo>
                    <a:pt x="0" y="155439"/>
                  </a:moveTo>
                  <a:cubicBezTo>
                    <a:pt x="0" y="69592"/>
                    <a:pt x="69592" y="0"/>
                    <a:pt x="155439" y="0"/>
                  </a:cubicBezTo>
                  <a:lnTo>
                    <a:pt x="1398947" y="0"/>
                  </a:lnTo>
                  <a:cubicBezTo>
                    <a:pt x="1484794" y="0"/>
                    <a:pt x="1554386" y="69592"/>
                    <a:pt x="1554386" y="155439"/>
                  </a:cubicBezTo>
                  <a:cubicBezTo>
                    <a:pt x="1554386" y="1165413"/>
                    <a:pt x="1554385" y="2175388"/>
                    <a:pt x="1554385" y="3185362"/>
                  </a:cubicBezTo>
                  <a:cubicBezTo>
                    <a:pt x="1554385" y="3271209"/>
                    <a:pt x="1484793" y="3340801"/>
                    <a:pt x="1398946" y="3340801"/>
                  </a:cubicBezTo>
                  <a:lnTo>
                    <a:pt x="155439" y="3340800"/>
                  </a:lnTo>
                  <a:cubicBezTo>
                    <a:pt x="69592" y="3340800"/>
                    <a:pt x="0" y="3271208"/>
                    <a:pt x="0" y="3185361"/>
                  </a:cubicBezTo>
                  <a:lnTo>
                    <a:pt x="0" y="155439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525" tIns="173525" rIns="173525" bIns="1735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Khai báo y tế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Đối chiếu phiếu “Đồng ý” và PL1: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Có tên: vào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Không tên/Mất: ghi “Đồng ý” &amp; PL1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790967" y="4180620"/>
              <a:ext cx="499555" cy="386997"/>
            </a:xfrm>
            <a:custGeom>
              <a:avLst/>
              <a:gdLst/>
              <a:ahLst/>
              <a:cxnLst/>
              <a:rect l="l" t="t" r="r" b="b"/>
              <a:pathLst>
                <a:path w="499555" h="386997" extrusionOk="0">
                  <a:moveTo>
                    <a:pt x="0" y="77399"/>
                  </a:moveTo>
                  <a:lnTo>
                    <a:pt x="306057" y="77399"/>
                  </a:lnTo>
                  <a:lnTo>
                    <a:pt x="306057" y="0"/>
                  </a:lnTo>
                  <a:lnTo>
                    <a:pt x="499555" y="193499"/>
                  </a:lnTo>
                  <a:lnTo>
                    <a:pt x="306057" y="386997"/>
                  </a:lnTo>
                  <a:lnTo>
                    <a:pt x="306057" y="309598"/>
                  </a:lnTo>
                  <a:lnTo>
                    <a:pt x="0" y="309598"/>
                  </a:lnTo>
                  <a:lnTo>
                    <a:pt x="0" y="773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77375" rIns="116075" bIns="77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2497884" y="4143719"/>
              <a:ext cx="1554385" cy="935341"/>
            </a:xfrm>
            <a:custGeom>
              <a:avLst/>
              <a:gdLst/>
              <a:ahLst/>
              <a:cxnLst/>
              <a:rect l="l" t="t" r="r" b="b"/>
              <a:pathLst>
                <a:path w="1554385" h="691200" extrusionOk="0">
                  <a:moveTo>
                    <a:pt x="0" y="69120"/>
                  </a:moveTo>
                  <a:cubicBezTo>
                    <a:pt x="0" y="30946"/>
                    <a:pt x="30946" y="0"/>
                    <a:pt x="69120" y="0"/>
                  </a:cubicBezTo>
                  <a:lnTo>
                    <a:pt x="1485265" y="0"/>
                  </a:lnTo>
                  <a:cubicBezTo>
                    <a:pt x="1523439" y="0"/>
                    <a:pt x="1554385" y="30946"/>
                    <a:pt x="1554385" y="69120"/>
                  </a:cubicBezTo>
                  <a:lnTo>
                    <a:pt x="1554385" y="622080"/>
                  </a:lnTo>
                  <a:cubicBezTo>
                    <a:pt x="1554385" y="660254"/>
                    <a:pt x="1523439" y="691200"/>
                    <a:pt x="1485265" y="691200"/>
                  </a:cubicBezTo>
                  <a:lnTo>
                    <a:pt x="69120" y="691200"/>
                  </a:lnTo>
                  <a:cubicBezTo>
                    <a:pt x="30946" y="691200"/>
                    <a:pt x="0" y="660254"/>
                    <a:pt x="0" y="622080"/>
                  </a:cubicBezTo>
                  <a:lnTo>
                    <a:pt x="0" y="69120"/>
                  </a:lnTo>
                  <a:close/>
                </a:path>
              </a:pathLst>
            </a:custGeom>
            <a:solidFill>
              <a:srgbClr val="3262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128000" rIns="128000" bIns="2989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Khám sàng lọc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2816253" y="5104223"/>
              <a:ext cx="1554385" cy="3019895"/>
            </a:xfrm>
            <a:custGeom>
              <a:avLst/>
              <a:gdLst/>
              <a:ahLst/>
              <a:cxnLst/>
              <a:rect l="l" t="t" r="r" b="b"/>
              <a:pathLst>
                <a:path w="1554385" h="3340800" extrusionOk="0">
                  <a:moveTo>
                    <a:pt x="0" y="155439"/>
                  </a:moveTo>
                  <a:cubicBezTo>
                    <a:pt x="0" y="69592"/>
                    <a:pt x="69592" y="0"/>
                    <a:pt x="155439" y="0"/>
                  </a:cubicBezTo>
                  <a:lnTo>
                    <a:pt x="1398947" y="0"/>
                  </a:lnTo>
                  <a:cubicBezTo>
                    <a:pt x="1484794" y="0"/>
                    <a:pt x="1554386" y="69592"/>
                    <a:pt x="1554386" y="155439"/>
                  </a:cubicBezTo>
                  <a:cubicBezTo>
                    <a:pt x="1554386" y="1165413"/>
                    <a:pt x="1554385" y="2175388"/>
                    <a:pt x="1554385" y="3185362"/>
                  </a:cubicBezTo>
                  <a:cubicBezTo>
                    <a:pt x="1554385" y="3271209"/>
                    <a:pt x="1484793" y="3340801"/>
                    <a:pt x="1398946" y="3340801"/>
                  </a:cubicBezTo>
                  <a:lnTo>
                    <a:pt x="155439" y="3340800"/>
                  </a:lnTo>
                  <a:cubicBezTo>
                    <a:pt x="69592" y="3340800"/>
                    <a:pt x="0" y="3271208"/>
                    <a:pt x="0" y="3185361"/>
                  </a:cubicBezTo>
                  <a:lnTo>
                    <a:pt x="0" y="155439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A7D0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525" tIns="173525" rIns="173525" bIns="1735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Khàm sang lọc theo bảng kiểm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Chỉ định: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Hoãn: ra về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Tiêm: đi tiếp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287910" y="4180620"/>
              <a:ext cx="499555" cy="386997"/>
            </a:xfrm>
            <a:custGeom>
              <a:avLst/>
              <a:gdLst/>
              <a:ahLst/>
              <a:cxnLst/>
              <a:rect l="l" t="t" r="r" b="b"/>
              <a:pathLst>
                <a:path w="499555" h="386997" extrusionOk="0">
                  <a:moveTo>
                    <a:pt x="0" y="77399"/>
                  </a:moveTo>
                  <a:lnTo>
                    <a:pt x="306057" y="77399"/>
                  </a:lnTo>
                  <a:lnTo>
                    <a:pt x="306057" y="0"/>
                  </a:lnTo>
                  <a:lnTo>
                    <a:pt x="499555" y="193499"/>
                  </a:lnTo>
                  <a:lnTo>
                    <a:pt x="306057" y="386997"/>
                  </a:lnTo>
                  <a:lnTo>
                    <a:pt x="306057" y="309598"/>
                  </a:lnTo>
                  <a:lnTo>
                    <a:pt x="0" y="309598"/>
                  </a:lnTo>
                  <a:lnTo>
                    <a:pt x="0" y="77399"/>
                  </a:lnTo>
                  <a:close/>
                </a:path>
              </a:pathLst>
            </a:custGeom>
            <a:solidFill>
              <a:srgbClr val="A0CEDA"/>
            </a:solidFill>
            <a:ln>
              <a:noFill/>
            </a:ln>
          </p:spPr>
          <p:txBody>
            <a:bodyPr spcFirstLastPara="1" wrap="square" lIns="0" tIns="77375" rIns="116075" bIns="77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994827" y="4143719"/>
              <a:ext cx="1554385" cy="935341"/>
            </a:xfrm>
            <a:custGeom>
              <a:avLst/>
              <a:gdLst/>
              <a:ahLst/>
              <a:cxnLst/>
              <a:rect l="l" t="t" r="r" b="b"/>
              <a:pathLst>
                <a:path w="1554385" h="691200" extrusionOk="0">
                  <a:moveTo>
                    <a:pt x="0" y="69120"/>
                  </a:moveTo>
                  <a:cubicBezTo>
                    <a:pt x="0" y="30946"/>
                    <a:pt x="30946" y="0"/>
                    <a:pt x="69120" y="0"/>
                  </a:cubicBezTo>
                  <a:lnTo>
                    <a:pt x="1485265" y="0"/>
                  </a:lnTo>
                  <a:cubicBezTo>
                    <a:pt x="1523439" y="0"/>
                    <a:pt x="1554385" y="30946"/>
                    <a:pt x="1554385" y="69120"/>
                  </a:cubicBezTo>
                  <a:lnTo>
                    <a:pt x="1554385" y="622080"/>
                  </a:lnTo>
                  <a:cubicBezTo>
                    <a:pt x="1554385" y="660254"/>
                    <a:pt x="1523439" y="691200"/>
                    <a:pt x="1485265" y="691200"/>
                  </a:cubicBezTo>
                  <a:lnTo>
                    <a:pt x="69120" y="691200"/>
                  </a:lnTo>
                  <a:cubicBezTo>
                    <a:pt x="30946" y="691200"/>
                    <a:pt x="0" y="660254"/>
                    <a:pt x="0" y="622080"/>
                  </a:cubicBezTo>
                  <a:lnTo>
                    <a:pt x="0" y="69120"/>
                  </a:lnTo>
                  <a:close/>
                </a:path>
              </a:pathLst>
            </a:custGeom>
            <a:solidFill>
              <a:srgbClr val="3262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128000" rIns="128000" bIns="2989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Tiêm chủng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5313196" y="5104223"/>
              <a:ext cx="1554385" cy="3019895"/>
            </a:xfrm>
            <a:custGeom>
              <a:avLst/>
              <a:gdLst/>
              <a:ahLst/>
              <a:cxnLst/>
              <a:rect l="l" t="t" r="r" b="b"/>
              <a:pathLst>
                <a:path w="1554385" h="3340800" extrusionOk="0">
                  <a:moveTo>
                    <a:pt x="0" y="155439"/>
                  </a:moveTo>
                  <a:cubicBezTo>
                    <a:pt x="0" y="69592"/>
                    <a:pt x="69592" y="0"/>
                    <a:pt x="155439" y="0"/>
                  </a:cubicBezTo>
                  <a:lnTo>
                    <a:pt x="1398947" y="0"/>
                  </a:lnTo>
                  <a:cubicBezTo>
                    <a:pt x="1484794" y="0"/>
                    <a:pt x="1554386" y="69592"/>
                    <a:pt x="1554386" y="155439"/>
                  </a:cubicBezTo>
                  <a:cubicBezTo>
                    <a:pt x="1554386" y="1165413"/>
                    <a:pt x="1554385" y="2175388"/>
                    <a:pt x="1554385" y="3185362"/>
                  </a:cubicBezTo>
                  <a:cubicBezTo>
                    <a:pt x="1554385" y="3271209"/>
                    <a:pt x="1484793" y="3340801"/>
                    <a:pt x="1398946" y="3340801"/>
                  </a:cubicBezTo>
                  <a:lnTo>
                    <a:pt x="155439" y="3340800"/>
                  </a:lnTo>
                  <a:cubicBezTo>
                    <a:pt x="69592" y="3340800"/>
                    <a:pt x="0" y="3271208"/>
                    <a:pt x="0" y="3185361"/>
                  </a:cubicBezTo>
                  <a:lnTo>
                    <a:pt x="0" y="155439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94CE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525" tIns="173525" rIns="173525" bIns="1735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Tiêm theo y lệnh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Hướng dẫn theo dõi 30ph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Đóng dấu/Ký tên xác nhận đã tiêm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784853" y="4180620"/>
              <a:ext cx="499555" cy="386997"/>
            </a:xfrm>
            <a:custGeom>
              <a:avLst/>
              <a:gdLst/>
              <a:ahLst/>
              <a:cxnLst/>
              <a:rect l="l" t="t" r="r" b="b"/>
              <a:pathLst>
                <a:path w="499555" h="386997" extrusionOk="0">
                  <a:moveTo>
                    <a:pt x="0" y="77399"/>
                  </a:moveTo>
                  <a:lnTo>
                    <a:pt x="306057" y="77399"/>
                  </a:lnTo>
                  <a:lnTo>
                    <a:pt x="306057" y="0"/>
                  </a:lnTo>
                  <a:lnTo>
                    <a:pt x="499555" y="193499"/>
                  </a:lnTo>
                  <a:lnTo>
                    <a:pt x="306057" y="386997"/>
                  </a:lnTo>
                  <a:lnTo>
                    <a:pt x="306057" y="309598"/>
                  </a:lnTo>
                  <a:lnTo>
                    <a:pt x="0" y="309598"/>
                  </a:lnTo>
                  <a:lnTo>
                    <a:pt x="0" y="77399"/>
                  </a:lnTo>
                  <a:close/>
                </a:path>
              </a:pathLst>
            </a:custGeom>
            <a:solidFill>
              <a:srgbClr val="88C9C3"/>
            </a:solidFill>
            <a:ln>
              <a:noFill/>
            </a:ln>
          </p:spPr>
          <p:txBody>
            <a:bodyPr spcFirstLastPara="1" wrap="square" lIns="0" tIns="77375" rIns="116075" bIns="77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7491770" y="4143718"/>
              <a:ext cx="1554385" cy="935342"/>
            </a:xfrm>
            <a:custGeom>
              <a:avLst/>
              <a:gdLst/>
              <a:ahLst/>
              <a:cxnLst/>
              <a:rect l="l" t="t" r="r" b="b"/>
              <a:pathLst>
                <a:path w="1554385" h="691200" extrusionOk="0">
                  <a:moveTo>
                    <a:pt x="0" y="69120"/>
                  </a:moveTo>
                  <a:cubicBezTo>
                    <a:pt x="0" y="30946"/>
                    <a:pt x="30946" y="0"/>
                    <a:pt x="69120" y="0"/>
                  </a:cubicBezTo>
                  <a:lnTo>
                    <a:pt x="1485265" y="0"/>
                  </a:lnTo>
                  <a:cubicBezTo>
                    <a:pt x="1523439" y="0"/>
                    <a:pt x="1554385" y="30946"/>
                    <a:pt x="1554385" y="69120"/>
                  </a:cubicBezTo>
                  <a:lnTo>
                    <a:pt x="1554385" y="622080"/>
                  </a:lnTo>
                  <a:cubicBezTo>
                    <a:pt x="1554385" y="660254"/>
                    <a:pt x="1523439" y="691200"/>
                    <a:pt x="1485265" y="691200"/>
                  </a:cubicBezTo>
                  <a:lnTo>
                    <a:pt x="69120" y="691200"/>
                  </a:lnTo>
                  <a:cubicBezTo>
                    <a:pt x="30946" y="691200"/>
                    <a:pt x="0" y="660254"/>
                    <a:pt x="0" y="622080"/>
                  </a:cubicBezTo>
                  <a:lnTo>
                    <a:pt x="0" y="69120"/>
                  </a:lnTo>
                  <a:close/>
                </a:path>
              </a:pathLst>
            </a:custGeom>
            <a:solidFill>
              <a:srgbClr val="3262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128000" rIns="128000" bIns="2989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Theo dõi 30ph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7686922" y="5104223"/>
              <a:ext cx="1800818" cy="3019895"/>
            </a:xfrm>
            <a:custGeom>
              <a:avLst/>
              <a:gdLst/>
              <a:ahLst/>
              <a:cxnLst/>
              <a:rect l="l" t="t" r="r" b="b"/>
              <a:pathLst>
                <a:path w="1800818" h="3340800" extrusionOk="0">
                  <a:moveTo>
                    <a:pt x="0" y="180082"/>
                  </a:moveTo>
                  <a:cubicBezTo>
                    <a:pt x="0" y="80625"/>
                    <a:pt x="80625" y="0"/>
                    <a:pt x="180082" y="0"/>
                  </a:cubicBezTo>
                  <a:lnTo>
                    <a:pt x="1620736" y="0"/>
                  </a:lnTo>
                  <a:cubicBezTo>
                    <a:pt x="1720193" y="0"/>
                    <a:pt x="1800818" y="80625"/>
                    <a:pt x="1800818" y="180082"/>
                  </a:cubicBezTo>
                  <a:lnTo>
                    <a:pt x="1800818" y="3160718"/>
                  </a:lnTo>
                  <a:cubicBezTo>
                    <a:pt x="1800818" y="3260175"/>
                    <a:pt x="1720193" y="3340800"/>
                    <a:pt x="1620736" y="3340800"/>
                  </a:cubicBezTo>
                  <a:lnTo>
                    <a:pt x="180082" y="3340800"/>
                  </a:lnTo>
                  <a:cubicBezTo>
                    <a:pt x="80625" y="3340800"/>
                    <a:pt x="0" y="3260175"/>
                    <a:pt x="0" y="3160718"/>
                  </a:cubicBezTo>
                  <a:lnTo>
                    <a:pt x="0" y="180082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83C4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6525" tIns="166525" rIns="166525" bIns="1665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Thu lại phiếu “Đồng ý”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Ghi phiếu “Xác nhận”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Hướng dẫn theo dõi sau tiêm tại CSTC &amp; nhà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Nhập phần mềm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9312600" y="4180620"/>
              <a:ext cx="564859" cy="386997"/>
            </a:xfrm>
            <a:custGeom>
              <a:avLst/>
              <a:gdLst/>
              <a:ahLst/>
              <a:cxnLst/>
              <a:rect l="l" t="t" r="r" b="b"/>
              <a:pathLst>
                <a:path w="564859" h="386997" extrusionOk="0">
                  <a:moveTo>
                    <a:pt x="0" y="77399"/>
                  </a:moveTo>
                  <a:lnTo>
                    <a:pt x="371361" y="77399"/>
                  </a:lnTo>
                  <a:lnTo>
                    <a:pt x="371361" y="0"/>
                  </a:lnTo>
                  <a:lnTo>
                    <a:pt x="564859" y="193499"/>
                  </a:lnTo>
                  <a:lnTo>
                    <a:pt x="371361" y="386997"/>
                  </a:lnTo>
                  <a:lnTo>
                    <a:pt x="371361" y="309598"/>
                  </a:lnTo>
                  <a:lnTo>
                    <a:pt x="0" y="309598"/>
                  </a:lnTo>
                  <a:lnTo>
                    <a:pt x="0" y="77399"/>
                  </a:lnTo>
                  <a:close/>
                </a:path>
              </a:pathLst>
            </a:custGeom>
            <a:solidFill>
              <a:srgbClr val="73B59D"/>
            </a:solidFill>
            <a:ln>
              <a:noFill/>
            </a:ln>
          </p:spPr>
          <p:txBody>
            <a:bodyPr spcFirstLastPara="1" wrap="square" lIns="0" tIns="77375" rIns="116075" bIns="77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0111930" y="4143719"/>
              <a:ext cx="1554385" cy="935341"/>
            </a:xfrm>
            <a:custGeom>
              <a:avLst/>
              <a:gdLst/>
              <a:ahLst/>
              <a:cxnLst/>
              <a:rect l="l" t="t" r="r" b="b"/>
              <a:pathLst>
                <a:path w="1554385" h="691200" extrusionOk="0">
                  <a:moveTo>
                    <a:pt x="0" y="69120"/>
                  </a:moveTo>
                  <a:cubicBezTo>
                    <a:pt x="0" y="30946"/>
                    <a:pt x="30946" y="0"/>
                    <a:pt x="69120" y="0"/>
                  </a:cubicBezTo>
                  <a:lnTo>
                    <a:pt x="1485265" y="0"/>
                  </a:lnTo>
                  <a:cubicBezTo>
                    <a:pt x="1523439" y="0"/>
                    <a:pt x="1554385" y="30946"/>
                    <a:pt x="1554385" y="69120"/>
                  </a:cubicBezTo>
                  <a:lnTo>
                    <a:pt x="1554385" y="622080"/>
                  </a:lnTo>
                  <a:cubicBezTo>
                    <a:pt x="1554385" y="660254"/>
                    <a:pt x="1523439" y="691200"/>
                    <a:pt x="1485265" y="691200"/>
                  </a:cubicBezTo>
                  <a:lnTo>
                    <a:pt x="69120" y="691200"/>
                  </a:lnTo>
                  <a:cubicBezTo>
                    <a:pt x="30946" y="691200"/>
                    <a:pt x="0" y="660254"/>
                    <a:pt x="0" y="622080"/>
                  </a:cubicBezTo>
                  <a:lnTo>
                    <a:pt x="0" y="69120"/>
                  </a:lnTo>
                  <a:close/>
                </a:path>
              </a:pathLst>
            </a:custGeom>
            <a:solidFill>
              <a:srgbClr val="3262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128000" rIns="128000" bIns="2989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Khám lại sau tiêm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0430298" y="5104223"/>
              <a:ext cx="1554385" cy="3019895"/>
            </a:xfrm>
            <a:custGeom>
              <a:avLst/>
              <a:gdLst/>
              <a:ahLst/>
              <a:cxnLst/>
              <a:rect l="l" t="t" r="r" b="b"/>
              <a:pathLst>
                <a:path w="1554385" h="3340800" extrusionOk="0">
                  <a:moveTo>
                    <a:pt x="0" y="155439"/>
                  </a:moveTo>
                  <a:cubicBezTo>
                    <a:pt x="0" y="69592"/>
                    <a:pt x="69592" y="0"/>
                    <a:pt x="155439" y="0"/>
                  </a:cubicBezTo>
                  <a:lnTo>
                    <a:pt x="1398947" y="0"/>
                  </a:lnTo>
                  <a:cubicBezTo>
                    <a:pt x="1484794" y="0"/>
                    <a:pt x="1554386" y="69592"/>
                    <a:pt x="1554386" y="155439"/>
                  </a:cubicBezTo>
                  <a:cubicBezTo>
                    <a:pt x="1554386" y="1165413"/>
                    <a:pt x="1554385" y="2175388"/>
                    <a:pt x="1554385" y="3185362"/>
                  </a:cubicBezTo>
                  <a:cubicBezTo>
                    <a:pt x="1554385" y="3271209"/>
                    <a:pt x="1484793" y="3340801"/>
                    <a:pt x="1398946" y="3340801"/>
                  </a:cubicBezTo>
                  <a:lnTo>
                    <a:pt x="155439" y="3340800"/>
                  </a:lnTo>
                  <a:cubicBezTo>
                    <a:pt x="69592" y="3340800"/>
                    <a:pt x="0" y="3271208"/>
                    <a:pt x="0" y="3185361"/>
                  </a:cubicBezTo>
                  <a:lnTo>
                    <a:pt x="0" y="155439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73B5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9300" tIns="159300" rIns="159300" bIns="1593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Ghi nhận vào phần kết quả theo dõi sau tiêm &amp; PL2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733278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rgbClr val="733278"/>
                  </a:solidFill>
                  <a:latin typeface="Arial"/>
                  <a:ea typeface="Arial"/>
                  <a:cs typeface="Arial"/>
                  <a:sym typeface="Arial"/>
                </a:rPr>
                <a:t>Hướng dẫn người tiêm điền mẫu “Theo dõi PUST”</a:t>
              </a:r>
              <a:endParaRPr sz="1400" b="0" i="0" u="none" strike="noStrike" cap="none">
                <a:solidFill>
                  <a:srgbClr val="7332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9"/>
          <p:cNvSpPr txBox="1"/>
          <p:nvPr/>
        </p:nvSpPr>
        <p:spPr>
          <a:xfrm>
            <a:off x="1365898" y="2890698"/>
            <a:ext cx="13589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None/>
            </a:pPr>
            <a:r>
              <a:rPr lang="en-US" sz="1400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Người tiêm cầm phiếu “Đồng ý”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1400" i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3869385" y="2890698"/>
            <a:ext cx="13589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None/>
            </a:pPr>
            <a:r>
              <a:rPr lang="en-US" sz="1400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Người tiêm cầm phiếu “Đồng ý”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1400" i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6372873" y="2909748"/>
            <a:ext cx="13589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None/>
            </a:pPr>
            <a:r>
              <a:rPr lang="en-US" sz="1400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Người tiêm cầm phiếu “Đồng ý”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1400" i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8874773" y="2890698"/>
            <a:ext cx="152717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8AE8C"/>
                </a:solidFill>
                <a:latin typeface="Arial"/>
                <a:ea typeface="Arial"/>
                <a:cs typeface="Arial"/>
                <a:sym typeface="Arial"/>
              </a:rPr>
              <a:t>Người tiêm cầm phiếu “Xác nhận”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48AE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89TGp_Health_light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89TGp_Health_light">
  <a:themeElements>
    <a:clrScheme name="s2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1231</Words>
  <Application>Microsoft Office PowerPoint</Application>
  <PresentationFormat>Widescreen</PresentationFormat>
  <Paragraphs>120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Impact</vt:lpstr>
      <vt:lpstr>Noto Sans Symbols</vt:lpstr>
      <vt:lpstr>Times New Roman</vt:lpstr>
      <vt:lpstr>Wingdings</vt:lpstr>
      <vt:lpstr>589TGp_Health_light</vt:lpstr>
      <vt:lpstr>1_589TGp_Health_light</vt:lpstr>
      <vt:lpstr>QUẢN LÝ ĐỐI TƯỢNG &amp; KẾT QUẢ TIÊM CHỦNG VX COVID-19</vt:lpstr>
      <vt:lpstr>PowerPoint Presentation</vt:lpstr>
      <vt:lpstr>1. QUẢN LÝ BẰNG TRANG TÍNH</vt:lpstr>
      <vt:lpstr>PowerPoint Presentation</vt:lpstr>
      <vt:lpstr>PowerPoint Presentation</vt:lpstr>
      <vt:lpstr>Các file chia sẻ thực hiện các nhiệm vụ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 nhận vắc xin</vt:lpstr>
      <vt:lpstr>QUẢN LÝ VẮC XIN VẬT TƯ</vt:lpstr>
      <vt:lpstr>QUẢN LÝ BÁO CÁO CỦA ĐƠN VỊ</vt:lpstr>
      <vt:lpstr>Trân trọng cảm ơn!</vt:lpstr>
      <vt:lpstr>HƯỚNG DẪN TTYT QUẢN LÝ ĐƠN VỊ TRÊN ĐỊA BÀN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 LÝ ĐỐI TƯỢNG &amp; KẾT QUẢ TIÊM CHỦNG VX COVID-19</dc:title>
  <dc:creator>DELL</dc:creator>
  <cp:lastModifiedBy>Admin</cp:lastModifiedBy>
  <cp:revision>35</cp:revision>
  <dcterms:created xsi:type="dcterms:W3CDTF">2020-09-27T13:37:43Z</dcterms:created>
  <dcterms:modified xsi:type="dcterms:W3CDTF">2021-05-21T04:53:58Z</dcterms:modified>
</cp:coreProperties>
</file>